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99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04" r:id="rId5"/>
  </p:sldMasterIdLst>
  <p:notesMasterIdLst>
    <p:notesMasterId r:id="rId38"/>
  </p:notesMasterIdLst>
  <p:handoutMasterIdLst>
    <p:handoutMasterId r:id="rId39"/>
  </p:handoutMasterIdLst>
  <p:sldIdLst>
    <p:sldId id="675" r:id="rId6"/>
    <p:sldId id="815" r:id="rId7"/>
    <p:sldId id="740" r:id="rId8"/>
    <p:sldId id="742" r:id="rId9"/>
    <p:sldId id="743" r:id="rId10"/>
    <p:sldId id="779" r:id="rId11"/>
    <p:sldId id="778" r:id="rId12"/>
    <p:sldId id="739" r:id="rId13"/>
    <p:sldId id="792" r:id="rId14"/>
    <p:sldId id="800" r:id="rId15"/>
    <p:sldId id="783" r:id="rId16"/>
    <p:sldId id="799" r:id="rId17"/>
    <p:sldId id="776" r:id="rId18"/>
    <p:sldId id="782" r:id="rId19"/>
    <p:sldId id="784" r:id="rId20"/>
    <p:sldId id="801" r:id="rId21"/>
    <p:sldId id="806" r:id="rId22"/>
    <p:sldId id="807" r:id="rId23"/>
    <p:sldId id="808" r:id="rId24"/>
    <p:sldId id="802" r:id="rId25"/>
    <p:sldId id="809" r:id="rId26"/>
    <p:sldId id="812" r:id="rId27"/>
    <p:sldId id="813" r:id="rId28"/>
    <p:sldId id="814" r:id="rId29"/>
    <p:sldId id="793" r:id="rId30"/>
    <p:sldId id="786" r:id="rId31"/>
    <p:sldId id="787" r:id="rId32"/>
    <p:sldId id="788" r:id="rId33"/>
    <p:sldId id="789" r:id="rId34"/>
    <p:sldId id="790" r:id="rId35"/>
    <p:sldId id="791" r:id="rId36"/>
    <p:sldId id="766" r:id="rId37"/>
  </p:sldIdLst>
  <p:sldSz cx="12192000" cy="6858000"/>
  <p:notesSz cx="7010400" cy="916305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65" userDrawn="1">
          <p15:clr>
            <a:srgbClr val="A4A3A4"/>
          </p15:clr>
        </p15:guide>
        <p15:guide id="2" pos="23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6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9" name="Patricia Vollmer" initials="PV [29]" lastIdx="1" clrIdx="28">
    <p:extLst/>
  </p:cmAuthor>
  <p:cmAuthor id="1" name="Patricia Vollmer" initials="PV" lastIdx="22" clrIdx="0">
    <p:extLst/>
  </p:cmAuthor>
  <p:cmAuthor id="30" name="Patricia Vollmer" initials="PV [30]" lastIdx="1" clrIdx="29">
    <p:extLst/>
  </p:cmAuthor>
  <p:cmAuthor id="2" name="Patricia Vollmer" initials="PV [2]" lastIdx="1" clrIdx="1">
    <p:extLst/>
  </p:cmAuthor>
  <p:cmAuthor id="31" name="Patricia Vollmer" initials="PV [31]" lastIdx="1" clrIdx="30">
    <p:extLst/>
  </p:cmAuthor>
  <p:cmAuthor id="3" name="Patricia Vollmer" initials="PV [3]" lastIdx="1" clrIdx="2">
    <p:extLst/>
  </p:cmAuthor>
  <p:cmAuthor id="4" name="Patricia Vollmer" initials="PV [4]" lastIdx="1" clrIdx="3">
    <p:extLst/>
  </p:cmAuthor>
  <p:cmAuthor id="5" name="Patricia Vollmer" initials="PV [5]" lastIdx="1" clrIdx="4">
    <p:extLst/>
  </p:cmAuthor>
  <p:cmAuthor id="6" name="Patricia Vollmer" initials="PV [6]" lastIdx="1" clrIdx="5">
    <p:extLst/>
  </p:cmAuthor>
  <p:cmAuthor id="7" name="Patricia Vollmer" initials="PV [7]" lastIdx="1" clrIdx="6">
    <p:extLst/>
  </p:cmAuthor>
  <p:cmAuthor id="8" name="Patricia Vollmer" initials="PV [8]" lastIdx="1" clrIdx="7">
    <p:extLst/>
  </p:cmAuthor>
  <p:cmAuthor id="9" name="Patricia Vollmer" initials="PV [9]" lastIdx="1" clrIdx="8">
    <p:extLst/>
  </p:cmAuthor>
  <p:cmAuthor id="10" name="Patricia Vollmer" initials="PV [10]" lastIdx="1" clrIdx="9">
    <p:extLst/>
  </p:cmAuthor>
  <p:cmAuthor id="11" name="Patricia Vollmer" initials="PV [11]" lastIdx="1" clrIdx="10">
    <p:extLst/>
  </p:cmAuthor>
  <p:cmAuthor id="12" name="Patricia Vollmer" initials="PV [12]" lastIdx="1" clrIdx="11">
    <p:extLst/>
  </p:cmAuthor>
  <p:cmAuthor id="13" name="Patricia Vollmer" initials="PV [13]" lastIdx="1" clrIdx="12">
    <p:extLst/>
  </p:cmAuthor>
  <p:cmAuthor id="14" name="Patricia Vollmer" initials="PV [14]" lastIdx="1" clrIdx="13">
    <p:extLst/>
  </p:cmAuthor>
  <p:cmAuthor id="15" name="Patricia Vollmer" initials="PV [15]" lastIdx="1" clrIdx="14">
    <p:extLst/>
  </p:cmAuthor>
  <p:cmAuthor id="16" name="Patricia Vollmer" initials="PV [16]" lastIdx="1" clrIdx="15">
    <p:extLst/>
  </p:cmAuthor>
  <p:cmAuthor id="17" name="Patricia Vollmer" initials="PV [17]" lastIdx="1" clrIdx="16">
    <p:extLst/>
  </p:cmAuthor>
  <p:cmAuthor id="18" name="Patricia Vollmer" initials="PV [18]" lastIdx="1" clrIdx="17">
    <p:extLst/>
  </p:cmAuthor>
  <p:cmAuthor id="19" name="Patricia Vollmer" initials="PV [19]" lastIdx="1" clrIdx="18">
    <p:extLst/>
  </p:cmAuthor>
  <p:cmAuthor id="20" name="Patricia Vollmer" initials="PV [20]" lastIdx="1" clrIdx="19">
    <p:extLst/>
  </p:cmAuthor>
  <p:cmAuthor id="21" name="Patricia Vollmer" initials="PV [21]" lastIdx="1" clrIdx="20">
    <p:extLst/>
  </p:cmAuthor>
  <p:cmAuthor id="22" name="Patricia Vollmer" initials="PV [22]" lastIdx="1" clrIdx="21">
    <p:extLst/>
  </p:cmAuthor>
  <p:cmAuthor id="23" name="Patricia Vollmer" initials="PV [23]" lastIdx="1" clrIdx="22">
    <p:extLst/>
  </p:cmAuthor>
  <p:cmAuthor id="24" name="Patricia Vollmer" initials="PV [24]" lastIdx="1" clrIdx="23">
    <p:extLst/>
  </p:cmAuthor>
  <p:cmAuthor id="25" name="Patricia Vollmer" initials="PV [25]" lastIdx="1" clrIdx="24">
    <p:extLst/>
  </p:cmAuthor>
  <p:cmAuthor id="26" name="Patricia Vollmer" initials="PV [26]" lastIdx="1" clrIdx="25">
    <p:extLst/>
  </p:cmAuthor>
  <p:cmAuthor id="27" name="Patricia Vollmer" initials="PV [27]" lastIdx="1" clrIdx="26">
    <p:extLst/>
  </p:cmAuthor>
  <p:cmAuthor id="28" name="Patricia Vollmer" initials="PV [28]" lastIdx="1" clrIdx="27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0032"/>
    <a:srgbClr val="FFFFFF"/>
    <a:srgbClr val="2D2D2A"/>
    <a:srgbClr val="000000"/>
    <a:srgbClr val="F37021"/>
    <a:srgbClr val="64645D"/>
    <a:srgbClr val="005CAB"/>
    <a:srgbClr val="C3B7B1"/>
    <a:srgbClr val="F2FF8B"/>
    <a:srgbClr val="999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83488" autoAdjust="0"/>
  </p:normalViewPr>
  <p:slideViewPr>
    <p:cSldViewPr>
      <p:cViewPr>
        <p:scale>
          <a:sx n="70" d="100"/>
          <a:sy n="70" d="100"/>
        </p:scale>
        <p:origin x="660" y="120"/>
      </p:cViewPr>
      <p:guideLst>
        <p:guide orient="horz" pos="1265"/>
        <p:guide pos="2341"/>
      </p:guideLst>
    </p:cSldViewPr>
  </p:slideViewPr>
  <p:outlineViewPr>
    <p:cViewPr>
      <p:scale>
        <a:sx n="50" d="100"/>
        <a:sy n="50" d="100"/>
      </p:scale>
      <p:origin x="0" y="146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2712" y="60"/>
      </p:cViewPr>
      <p:guideLst>
        <p:guide orient="horz" pos="2886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5815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5815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464AD-05EA-48DF-8D3C-8C95E1A0EB61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03307"/>
            <a:ext cx="3037840" cy="4581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03307"/>
            <a:ext cx="3037840" cy="4581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50D77-BE29-4F6E-9E97-D5DE771DDA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71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5815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5815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F727-A02B-4696-AF70-5E10A4107E37}" type="datetimeFigureOut">
              <a:rPr lang="en-US" smtClean="0"/>
              <a:t>12/20/2016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2438" y="687388"/>
            <a:ext cx="6105525" cy="3435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03307"/>
            <a:ext cx="3037840" cy="4581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03307"/>
            <a:ext cx="3037840" cy="4581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7AFB2-63FE-4D27-8529-EF9C55DBAE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4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687388"/>
            <a:ext cx="6105525" cy="3435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7AFB2-63FE-4D27-8529-EF9C55DBAEBB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258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687388"/>
            <a:ext cx="6105525" cy="3435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7AFB2-63FE-4D27-8529-EF9C55DBAEB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288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687388"/>
            <a:ext cx="6105525" cy="3435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7AFB2-63FE-4D27-8529-EF9C55DBAEB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70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687388"/>
            <a:ext cx="6105525" cy="3435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7AFB2-63FE-4D27-8529-EF9C55DBAEBB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248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2438" y="687388"/>
            <a:ext cx="6105525" cy="3435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7AFB2-63FE-4D27-8529-EF9C55DBAEB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4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3836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3556000" cy="533400"/>
          </a:xfrm>
        </p:spPr>
        <p:txBody>
          <a:bodyPr lIns="0" rIns="0" anchor="t" anchorCtr="0"/>
          <a:lstStyle>
            <a:lvl1pPr algn="l">
              <a:defRPr sz="1800" b="0" i="1" baseline="0">
                <a:latin typeface="Georgia"/>
                <a:cs typeface="Georgia"/>
              </a:defRPr>
            </a:lvl1pPr>
          </a:lstStyle>
          <a:p>
            <a:r>
              <a:rPr lang="en-US" dirty="0"/>
              <a:t>Click to edit slide headline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368800" y="457200"/>
            <a:ext cx="7213600" cy="0"/>
          </a:xfrm>
          <a:prstGeom prst="line">
            <a:avLst/>
          </a:prstGeom>
          <a:ln w="12700" cmpd="sng">
            <a:solidFill>
              <a:srgbClr val="F3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609600" y="457200"/>
            <a:ext cx="3556000" cy="0"/>
          </a:xfrm>
          <a:prstGeom prst="line">
            <a:avLst/>
          </a:prstGeom>
          <a:ln w="28575" cmpd="sng">
            <a:solidFill>
              <a:srgbClr val="F37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8800" y="685801"/>
            <a:ext cx="7210427" cy="57134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/>
              <a:buNone/>
              <a:defRPr sz="1600" b="1" i="0">
                <a:solidFill>
                  <a:srgbClr val="F37021"/>
                </a:solidFill>
                <a:latin typeface="Calibri"/>
                <a:cs typeface="Calibri"/>
              </a:defRPr>
            </a:lvl1pPr>
            <a:lvl2pPr marL="0" indent="0">
              <a:lnSpc>
                <a:spcPct val="100000"/>
              </a:lnSpc>
              <a:buFont typeface="Arial"/>
              <a:buNone/>
              <a:defRPr sz="1600" b="1">
                <a:solidFill>
                  <a:schemeClr val="tx1"/>
                </a:solidFill>
                <a:latin typeface="Calibri"/>
                <a:cs typeface="Calibri"/>
              </a:defRPr>
            </a:lvl2pPr>
            <a:lvl3pPr marL="0" indent="0">
              <a:lnSpc>
                <a:spcPct val="100000"/>
              </a:lnSpc>
              <a:buFont typeface="Arial"/>
              <a:buNone/>
              <a:defRPr sz="1600" b="0">
                <a:solidFill>
                  <a:schemeClr val="tx1"/>
                </a:solidFill>
                <a:latin typeface="Calibri"/>
                <a:cs typeface="Calibri"/>
              </a:defRPr>
            </a:lvl3pPr>
            <a:lvl4pPr marL="0" indent="0">
              <a:lnSpc>
                <a:spcPct val="100000"/>
              </a:lnSpc>
              <a:buFont typeface="Arial"/>
              <a:buNone/>
              <a:defRPr sz="1200" b="1" i="0" cap="all">
                <a:solidFill>
                  <a:srgbClr val="2D2D2A"/>
                </a:solidFill>
                <a:latin typeface="Calibri"/>
                <a:cs typeface="Calibri"/>
              </a:defRPr>
            </a:lvl4pPr>
            <a:lvl5pPr marL="0" indent="0">
              <a:lnSpc>
                <a:spcPct val="100000"/>
              </a:lnSpc>
              <a:buFont typeface="Arial"/>
              <a:buNone/>
              <a:defRPr sz="1200" b="1" baseline="0">
                <a:latin typeface="Calibri"/>
                <a:cs typeface="Calibri"/>
              </a:defRPr>
            </a:lvl5pPr>
            <a:lvl6pPr marL="0" indent="0">
              <a:spcBef>
                <a:spcPts val="600"/>
              </a:spcBef>
              <a:buFont typeface="Arial"/>
              <a:buNone/>
              <a:defRPr sz="1200">
                <a:solidFill>
                  <a:schemeClr val="tx2"/>
                </a:solidFill>
                <a:latin typeface="Calibri"/>
                <a:cs typeface="Calibri"/>
              </a:defRPr>
            </a:lvl6pPr>
          </a:lstStyle>
          <a:p>
            <a:r>
              <a:rPr lang="en-US" sz="1800" dirty="0"/>
              <a:t>Click to edit text</a:t>
            </a:r>
          </a:p>
          <a:p>
            <a:pPr lvl="1"/>
            <a:r>
              <a:rPr lang="en-US" sz="1800" dirty="0"/>
              <a:t>Click tab for second level</a:t>
            </a:r>
          </a:p>
          <a:p>
            <a:pPr lvl="2"/>
            <a:r>
              <a:rPr lang="en-US" sz="1800" dirty="0"/>
              <a:t>Click tab for third level (great for body text)</a:t>
            </a:r>
          </a:p>
          <a:p>
            <a:pPr lvl="3">
              <a:spcBef>
                <a:spcPts val="1200"/>
              </a:spcBef>
            </a:pPr>
            <a:r>
              <a:rPr lang="en-US" sz="1400" dirty="0"/>
              <a:t>Click tab for fourth level (great for sub-heads)</a:t>
            </a:r>
          </a:p>
          <a:p>
            <a:pPr lvl="4"/>
            <a:r>
              <a:rPr lang="en-US" sz="1600" dirty="0"/>
              <a:t>Click tab for fifth level</a:t>
            </a:r>
          </a:p>
          <a:p>
            <a:pPr lvl="5"/>
            <a:r>
              <a:rPr lang="en-US" sz="1600" dirty="0"/>
              <a:t>Click tab for sixth level (great for body text)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08000" y="1752601"/>
            <a:ext cx="3657600" cy="4648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40" tIns="91440" rIns="91440" bIns="91440">
            <a:noAutofit/>
          </a:bodyPr>
          <a:lstStyle>
            <a:lvl1pPr>
              <a:lnSpc>
                <a:spcPct val="100000"/>
              </a:lnSpc>
              <a:defRPr sz="1600" b="1" i="0">
                <a:solidFill>
                  <a:srgbClr val="F37021"/>
                </a:solidFill>
                <a:latin typeface="Calibri"/>
                <a:cs typeface="Calibri"/>
              </a:defRPr>
            </a:lvl1pPr>
            <a:lvl2pPr>
              <a:lnSpc>
                <a:spcPct val="100000"/>
              </a:lnSpc>
              <a:defRPr sz="1600" b="1">
                <a:solidFill>
                  <a:schemeClr val="tx1"/>
                </a:solidFill>
                <a:latin typeface="Calibri"/>
                <a:cs typeface="Calibri"/>
              </a:defRPr>
            </a:lvl2pPr>
            <a:lvl3pPr>
              <a:lnSpc>
                <a:spcPct val="100000"/>
              </a:lnSpc>
              <a:defRPr sz="1600" b="0">
                <a:solidFill>
                  <a:schemeClr val="tx1"/>
                </a:solidFill>
                <a:latin typeface="Calibri"/>
                <a:cs typeface="Calibri"/>
              </a:defRPr>
            </a:lvl3pPr>
            <a:lvl4pPr>
              <a:lnSpc>
                <a:spcPct val="100000"/>
              </a:lnSpc>
              <a:defRPr sz="1200" b="1" i="0" cap="all">
                <a:solidFill>
                  <a:srgbClr val="2D2D2A"/>
                </a:solidFill>
                <a:latin typeface="Calibri"/>
                <a:cs typeface="Calibri"/>
              </a:defRPr>
            </a:lvl4pPr>
            <a:lvl5pPr marL="0" indent="0">
              <a:lnSpc>
                <a:spcPct val="100000"/>
              </a:lnSpc>
              <a:buFont typeface="Arial"/>
              <a:buNone/>
              <a:defRPr sz="1200" b="1" baseline="0">
                <a:latin typeface="Calibri"/>
                <a:cs typeface="Calibri"/>
              </a:defRPr>
            </a:lvl5pPr>
            <a:lvl6pPr marL="0" indent="0">
              <a:spcBef>
                <a:spcPts val="600"/>
              </a:spcBef>
              <a:buNone/>
              <a:defRPr sz="1200">
                <a:solidFill>
                  <a:schemeClr val="tx2"/>
                </a:solidFill>
                <a:latin typeface="Calibri"/>
                <a:cs typeface="Calibri"/>
              </a:defRPr>
            </a:lvl6pPr>
          </a:lstStyle>
          <a:p>
            <a:r>
              <a:rPr lang="en-US" sz="1800" dirty="0"/>
              <a:t>Click to edit text</a:t>
            </a:r>
          </a:p>
          <a:p>
            <a:pPr lvl="1"/>
            <a:r>
              <a:rPr lang="en-US" sz="1800" dirty="0"/>
              <a:t>Click tab for second level</a:t>
            </a:r>
          </a:p>
          <a:p>
            <a:pPr lvl="2"/>
            <a:r>
              <a:rPr lang="en-US" sz="1800" dirty="0"/>
              <a:t>Click tab for third level</a:t>
            </a:r>
          </a:p>
          <a:p>
            <a:pPr lvl="3">
              <a:spcBef>
                <a:spcPts val="1200"/>
              </a:spcBef>
            </a:pPr>
            <a:r>
              <a:rPr lang="en-US" sz="1400" dirty="0"/>
              <a:t>Click tab for fourth level</a:t>
            </a:r>
          </a:p>
          <a:p>
            <a:pPr lvl="4"/>
            <a:r>
              <a:rPr lang="en-US" sz="1600" dirty="0"/>
              <a:t>Click tab for fifth level</a:t>
            </a:r>
          </a:p>
          <a:p>
            <a:pPr lvl="5"/>
            <a:r>
              <a:rPr lang="en-US" sz="1600" dirty="0"/>
              <a:t>Click tab for sixth level</a:t>
            </a:r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2159000" y="-1549398"/>
            <a:ext cx="457200" cy="3556000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338943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7109" y="465602"/>
            <a:ext cx="11378465" cy="524998"/>
          </a:xfrm>
        </p:spPr>
        <p:txBody>
          <a:bodyPr lIns="91440" rIns="91440" anchor="t" anchorCtr="0">
            <a:noAutofit/>
          </a:bodyPr>
          <a:lstStyle>
            <a:lvl1pPr algn="ctr">
              <a:defRPr sz="2400"/>
            </a:lvl1pPr>
          </a:lstStyle>
          <a:p>
            <a:r>
              <a:rPr lang="en-US" dirty="0"/>
              <a:t>Click to edit slide headline</a:t>
            </a:r>
          </a:p>
        </p:txBody>
      </p:sp>
      <p:sp>
        <p:nvSpPr>
          <p:cNvPr id="15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06400" y="1066801"/>
            <a:ext cx="11379200" cy="38411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800" b="0" i="1">
                <a:solidFill>
                  <a:srgbClr val="F37021"/>
                </a:solidFill>
                <a:latin typeface="Georgia"/>
                <a:cs typeface="Georgi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subheading</a:t>
            </a:r>
          </a:p>
        </p:txBody>
      </p:sp>
      <p:grpSp>
        <p:nvGrpSpPr>
          <p:cNvPr id="166" name="Group 165"/>
          <p:cNvGrpSpPr/>
          <p:nvPr userDrawn="1"/>
        </p:nvGrpSpPr>
        <p:grpSpPr>
          <a:xfrm>
            <a:off x="-201766" y="-141165"/>
            <a:ext cx="12586564" cy="7136527"/>
            <a:chOff x="-151325" y="-141165"/>
            <a:chExt cx="9439923" cy="7136527"/>
          </a:xfrm>
        </p:grpSpPr>
        <p:grpSp>
          <p:nvGrpSpPr>
            <p:cNvPr id="167" name="Group 166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76" name="Straight Connector 275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8" name="Group 277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9" name="Straight Connector 30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" name="Group 278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7" name="Straight Connector 30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5" name="Straight Connector 30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3" name="Straight Connector 30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1" name="Straight Connector 30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 282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9" name="Straight Connector 29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4" name="Group 283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7" name="Straight Connector 29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5" name="Group 284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5" name="Straight Connector 29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3" name="Straight Connector 29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1" name="Straight Connector 29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9" name="Straight Connector 28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8" name="Group 167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41" name="Straight Connector 240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2" name="Group 241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4" name="Straight Connector 27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2" name="Straight Connector 27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0" name="Straight Connector 26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5" name="Group 244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8" name="Straight Connector 26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6" name="Group 245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6" name="Straight Connector 26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4" name="Straight Connector 26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Group 247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2" name="Straight Connector 26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0" name="Straight Connector 25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8" name="Straight Connector 25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6" name="Straight Connector 25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4" name="Straight Connector 25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3" name="Straight Connector 252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Group 168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" name="Group 206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9" name="Straight Connector 23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8" name="Group 207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7" name="Straight Connector 23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5" name="Straight Connector 23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3" name="Straight Connector 23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1" name="Straight Connector 23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2" name="Group 211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9" name="Straight Connector 22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3" name="Group 212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7" name="Straight Connector 22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4" name="Group 213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5" name="Straight Connector 22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5" name="Group 214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3" name="Straight Connector 22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Group 215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1" name="Straight Connector 22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Group 216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9" name="Straight Connector 21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71" name="Straight Connector 170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3" name="Group 172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4" name="Straight Connector 20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4" name="Group 173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2" name="Straight Connector 20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5" name="Group 174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0" name="Straight Connector 19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6" name="Group 175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8" name="Straight Connector 19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Group 176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6" name="Straight Connector 19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8" name="Group 177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4" name="Straight Connector 19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2" name="Straight Connector 19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0" name="Straight Connector 18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8" name="Straight Connector 18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6" name="Straight Connector 18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3" name="Group 182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4" name="Straight Connector 18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6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406400" y="76200"/>
            <a:ext cx="11376027" cy="304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200" b="1" i="0" cap="all">
                <a:solidFill>
                  <a:srgbClr val="F3702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section heading</a:t>
            </a:r>
          </a:p>
        </p:txBody>
      </p:sp>
      <p:sp>
        <p:nvSpPr>
          <p:cNvPr id="15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78373" y="1676401"/>
            <a:ext cx="7007227" cy="47228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/>
              <a:buNone/>
              <a:defRPr sz="1600" b="1" i="0">
                <a:solidFill>
                  <a:srgbClr val="F37021"/>
                </a:solidFill>
                <a:latin typeface="Calibri"/>
                <a:cs typeface="Calibri"/>
              </a:defRPr>
            </a:lvl1pPr>
            <a:lvl2pPr marL="0" indent="0">
              <a:lnSpc>
                <a:spcPct val="100000"/>
              </a:lnSpc>
              <a:buFont typeface="Arial"/>
              <a:buNone/>
              <a:defRPr sz="1600" b="1">
                <a:solidFill>
                  <a:schemeClr val="tx1"/>
                </a:solidFill>
                <a:latin typeface="Calibri"/>
                <a:cs typeface="Calibri"/>
              </a:defRPr>
            </a:lvl2pPr>
            <a:lvl3pPr marL="0" indent="0">
              <a:lnSpc>
                <a:spcPct val="100000"/>
              </a:lnSpc>
              <a:buFont typeface="Arial"/>
              <a:buNone/>
              <a:defRPr sz="1600" b="0">
                <a:solidFill>
                  <a:schemeClr val="tx1"/>
                </a:solidFill>
                <a:latin typeface="Calibri"/>
                <a:cs typeface="Calibri"/>
              </a:defRPr>
            </a:lvl3pPr>
            <a:lvl4pPr marL="0" indent="0">
              <a:lnSpc>
                <a:spcPct val="100000"/>
              </a:lnSpc>
              <a:buFont typeface="Arial"/>
              <a:buNone/>
              <a:defRPr sz="1200" b="1" i="0" cap="all">
                <a:solidFill>
                  <a:srgbClr val="2D2D2A"/>
                </a:solidFill>
                <a:latin typeface="Calibri"/>
                <a:cs typeface="Calibri"/>
              </a:defRPr>
            </a:lvl4pPr>
            <a:lvl5pPr marL="0" indent="0">
              <a:lnSpc>
                <a:spcPct val="100000"/>
              </a:lnSpc>
              <a:buFont typeface="Arial"/>
              <a:buNone/>
              <a:defRPr sz="1200" b="1" baseline="0">
                <a:latin typeface="Calibri"/>
                <a:cs typeface="Calibri"/>
              </a:defRPr>
            </a:lvl5pPr>
            <a:lvl6pPr marL="0" indent="0">
              <a:spcBef>
                <a:spcPts val="600"/>
              </a:spcBef>
              <a:buFont typeface="Arial"/>
              <a:buNone/>
              <a:defRPr sz="1200">
                <a:solidFill>
                  <a:schemeClr val="tx2"/>
                </a:solidFill>
                <a:latin typeface="Calibri"/>
                <a:cs typeface="Calibri"/>
              </a:defRPr>
            </a:lvl6pPr>
          </a:lstStyle>
          <a:p>
            <a:r>
              <a:rPr lang="en-US" sz="1800" dirty="0"/>
              <a:t>Click to edit text</a:t>
            </a:r>
          </a:p>
          <a:p>
            <a:pPr lvl="1"/>
            <a:r>
              <a:rPr lang="en-US" sz="1800" dirty="0"/>
              <a:t>Click tab for second level</a:t>
            </a:r>
          </a:p>
          <a:p>
            <a:pPr lvl="2"/>
            <a:r>
              <a:rPr lang="en-US" sz="1800" dirty="0"/>
              <a:t>Click tab for third level (great for body text)</a:t>
            </a:r>
          </a:p>
          <a:p>
            <a:pPr lvl="3">
              <a:spcBef>
                <a:spcPts val="1200"/>
              </a:spcBef>
            </a:pPr>
            <a:r>
              <a:rPr lang="en-US" sz="1400" dirty="0"/>
              <a:t>Click tab for fourth level (great for sub-heads)</a:t>
            </a:r>
          </a:p>
          <a:p>
            <a:pPr lvl="4"/>
            <a:r>
              <a:rPr lang="en-US" sz="1600" dirty="0"/>
              <a:t>Click tab for fifth level</a:t>
            </a:r>
          </a:p>
          <a:p>
            <a:pPr lvl="5"/>
            <a:r>
              <a:rPr lang="en-US" sz="1600" dirty="0"/>
              <a:t>Click tab for sixth level (great for body text)</a:t>
            </a:r>
          </a:p>
        </p:txBody>
      </p:sp>
      <p:sp>
        <p:nvSpPr>
          <p:cNvPr id="15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06400" y="1676401"/>
            <a:ext cx="4064000" cy="47244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40" tIns="91440" rIns="91440" bIns="91440">
            <a:noAutofit/>
          </a:bodyPr>
          <a:lstStyle>
            <a:lvl1pPr>
              <a:lnSpc>
                <a:spcPct val="100000"/>
              </a:lnSpc>
              <a:defRPr sz="1600" b="1" i="0">
                <a:solidFill>
                  <a:srgbClr val="F37021"/>
                </a:solidFill>
                <a:latin typeface="Calibri"/>
                <a:cs typeface="Calibri"/>
              </a:defRPr>
            </a:lvl1pPr>
            <a:lvl2pPr>
              <a:lnSpc>
                <a:spcPct val="100000"/>
              </a:lnSpc>
              <a:defRPr sz="1600" b="1">
                <a:solidFill>
                  <a:schemeClr val="tx1"/>
                </a:solidFill>
                <a:latin typeface="Calibri"/>
                <a:cs typeface="Calibri"/>
              </a:defRPr>
            </a:lvl2pPr>
            <a:lvl3pPr>
              <a:lnSpc>
                <a:spcPct val="100000"/>
              </a:lnSpc>
              <a:defRPr sz="1600" b="0">
                <a:solidFill>
                  <a:schemeClr val="tx1"/>
                </a:solidFill>
                <a:latin typeface="Calibri"/>
                <a:cs typeface="Calibri"/>
              </a:defRPr>
            </a:lvl3pPr>
            <a:lvl4pPr>
              <a:lnSpc>
                <a:spcPct val="100000"/>
              </a:lnSpc>
              <a:defRPr sz="1200" b="1" i="0" cap="all">
                <a:solidFill>
                  <a:srgbClr val="2D2D2A"/>
                </a:solidFill>
                <a:latin typeface="Calibri"/>
                <a:cs typeface="Calibri"/>
              </a:defRPr>
            </a:lvl4pPr>
            <a:lvl5pPr marL="0" indent="0">
              <a:lnSpc>
                <a:spcPct val="100000"/>
              </a:lnSpc>
              <a:buFont typeface="Arial"/>
              <a:buNone/>
              <a:defRPr sz="1200" b="1" baseline="0">
                <a:latin typeface="Calibri"/>
                <a:cs typeface="Calibri"/>
              </a:defRPr>
            </a:lvl5pPr>
            <a:lvl6pPr marL="0" indent="0">
              <a:spcBef>
                <a:spcPts val="600"/>
              </a:spcBef>
              <a:buNone/>
              <a:defRPr sz="1200">
                <a:solidFill>
                  <a:schemeClr val="tx2"/>
                </a:solidFill>
                <a:latin typeface="Calibri"/>
                <a:cs typeface="Calibri"/>
              </a:defRPr>
            </a:lvl6pPr>
          </a:lstStyle>
          <a:p>
            <a:r>
              <a:rPr lang="en-US" sz="1800" dirty="0"/>
              <a:t>Click to edit text</a:t>
            </a:r>
          </a:p>
          <a:p>
            <a:pPr lvl="1"/>
            <a:r>
              <a:rPr lang="en-US" sz="1800" dirty="0"/>
              <a:t>Click tab for second level</a:t>
            </a:r>
          </a:p>
          <a:p>
            <a:pPr lvl="2"/>
            <a:r>
              <a:rPr lang="en-US" sz="1800" dirty="0"/>
              <a:t>Click tab for third level</a:t>
            </a:r>
          </a:p>
          <a:p>
            <a:pPr lvl="3">
              <a:spcBef>
                <a:spcPts val="1200"/>
              </a:spcBef>
            </a:pPr>
            <a:r>
              <a:rPr lang="en-US" sz="1400" dirty="0"/>
              <a:t>Click tab for fourth level</a:t>
            </a:r>
          </a:p>
          <a:p>
            <a:pPr lvl="4"/>
            <a:r>
              <a:rPr lang="en-US" sz="1600" dirty="0"/>
              <a:t>Click tab for fifth level</a:t>
            </a:r>
          </a:p>
          <a:p>
            <a:pPr lvl="5"/>
            <a:r>
              <a:rPr lang="en-US" sz="1600" dirty="0"/>
              <a:t>Click tab for sixth level</a:t>
            </a:r>
          </a:p>
        </p:txBody>
      </p:sp>
      <p:sp>
        <p:nvSpPr>
          <p:cNvPr id="155" name="Rectangle 154"/>
          <p:cNvSpPr/>
          <p:nvPr userDrawn="1"/>
        </p:nvSpPr>
        <p:spPr>
          <a:xfrm rot="5400000">
            <a:off x="6019801" y="-1142999"/>
            <a:ext cx="152401" cy="2438400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0612300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7109" y="389402"/>
            <a:ext cx="11378465" cy="524998"/>
          </a:xfrm>
        </p:spPr>
        <p:txBody>
          <a:bodyPr lIns="91440" rIns="91440" anchor="t" anchorCtr="0">
            <a:noAutofit/>
          </a:bodyPr>
          <a:lstStyle>
            <a:lvl1pPr algn="ctr">
              <a:defRPr sz="2400"/>
            </a:lvl1pPr>
          </a:lstStyle>
          <a:p>
            <a:r>
              <a:rPr lang="en-US" dirty="0"/>
              <a:t>Click to edit slide headline</a:t>
            </a:r>
          </a:p>
        </p:txBody>
      </p:sp>
      <p:sp>
        <p:nvSpPr>
          <p:cNvPr id="15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06400" y="990601"/>
            <a:ext cx="11382373" cy="38411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800" b="0" i="1">
                <a:solidFill>
                  <a:srgbClr val="F37021"/>
                </a:solidFill>
                <a:latin typeface="Georgia"/>
                <a:cs typeface="Georgi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subheading</a:t>
            </a:r>
          </a:p>
        </p:txBody>
      </p:sp>
      <p:grpSp>
        <p:nvGrpSpPr>
          <p:cNvPr id="166" name="Group 165"/>
          <p:cNvGrpSpPr/>
          <p:nvPr userDrawn="1"/>
        </p:nvGrpSpPr>
        <p:grpSpPr>
          <a:xfrm>
            <a:off x="-201766" y="-141165"/>
            <a:ext cx="12586564" cy="7136527"/>
            <a:chOff x="-151325" y="-141165"/>
            <a:chExt cx="9439923" cy="7136527"/>
          </a:xfrm>
        </p:grpSpPr>
        <p:grpSp>
          <p:nvGrpSpPr>
            <p:cNvPr id="167" name="Group 166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76" name="Straight Connector 275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8" name="Group 277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9" name="Straight Connector 30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" name="Group 278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7" name="Straight Connector 30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5" name="Straight Connector 30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3" name="Straight Connector 30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1" name="Straight Connector 30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 282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9" name="Straight Connector 29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4" name="Group 283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7" name="Straight Connector 29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5" name="Group 284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5" name="Straight Connector 29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3" name="Straight Connector 29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1" name="Straight Connector 29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9" name="Straight Connector 28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8" name="Group 167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41" name="Straight Connector 240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2" name="Group 241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4" name="Straight Connector 27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2" name="Straight Connector 27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0" name="Straight Connector 26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5" name="Group 244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8" name="Straight Connector 26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6" name="Group 245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6" name="Straight Connector 26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4" name="Straight Connector 26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Group 247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2" name="Straight Connector 26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0" name="Straight Connector 25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8" name="Straight Connector 25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6" name="Straight Connector 25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4" name="Straight Connector 25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3" name="Straight Connector 252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Group 168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06" name="Straight Connector 205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" name="Group 206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9" name="Straight Connector 23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8" name="Group 207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7" name="Straight Connector 23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5" name="Straight Connector 23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3" name="Straight Connector 23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1" name="Straight Connector 23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2" name="Group 211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9" name="Straight Connector 22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3" name="Group 212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7" name="Straight Connector 22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4" name="Group 213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5" name="Straight Connector 22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5" name="Group 214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3" name="Straight Connector 22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Group 215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1" name="Straight Connector 22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Group 216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9" name="Straight Connector 21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71" name="Straight Connector 170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3" name="Group 172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4" name="Straight Connector 20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4" name="Group 173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2" name="Straight Connector 20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5" name="Group 174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0" name="Straight Connector 19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6" name="Group 175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8" name="Straight Connector 19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Group 176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6" name="Straight Connector 19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8" name="Group 177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4" name="Straight Connector 19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2" name="Straight Connector 19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0" name="Straight Connector 18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8" name="Straight Connector 18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6" name="Straight Connector 18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3" name="Group 182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4" name="Straight Connector 18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7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406400" y="76200"/>
            <a:ext cx="11379200" cy="304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200" b="1" i="0" cap="all">
                <a:solidFill>
                  <a:srgbClr val="F3702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section heading</a:t>
            </a:r>
          </a:p>
        </p:txBody>
      </p:sp>
      <p:sp>
        <p:nvSpPr>
          <p:cNvPr id="15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06400" y="1676401"/>
            <a:ext cx="7315200" cy="47228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/>
              <a:buNone/>
              <a:defRPr sz="1600" b="1" i="0">
                <a:solidFill>
                  <a:srgbClr val="F37021"/>
                </a:solidFill>
                <a:latin typeface="Calibri"/>
                <a:cs typeface="Calibri"/>
              </a:defRPr>
            </a:lvl1pPr>
            <a:lvl2pPr marL="0" indent="0">
              <a:lnSpc>
                <a:spcPct val="100000"/>
              </a:lnSpc>
              <a:buFont typeface="Arial"/>
              <a:buNone/>
              <a:defRPr sz="1600" b="1">
                <a:solidFill>
                  <a:schemeClr val="tx1"/>
                </a:solidFill>
                <a:latin typeface="Calibri"/>
                <a:cs typeface="Calibri"/>
              </a:defRPr>
            </a:lvl2pPr>
            <a:lvl3pPr marL="0" indent="0">
              <a:lnSpc>
                <a:spcPct val="100000"/>
              </a:lnSpc>
              <a:buFont typeface="Arial"/>
              <a:buNone/>
              <a:defRPr sz="1600" b="0">
                <a:solidFill>
                  <a:schemeClr val="tx1"/>
                </a:solidFill>
                <a:latin typeface="Calibri"/>
                <a:cs typeface="Calibri"/>
              </a:defRPr>
            </a:lvl3pPr>
            <a:lvl4pPr marL="0" indent="0">
              <a:lnSpc>
                <a:spcPct val="100000"/>
              </a:lnSpc>
              <a:buFont typeface="Arial"/>
              <a:buNone/>
              <a:defRPr sz="1200" b="1" i="0" cap="all">
                <a:solidFill>
                  <a:srgbClr val="2D2D2A"/>
                </a:solidFill>
                <a:latin typeface="Calibri"/>
                <a:cs typeface="Calibri"/>
              </a:defRPr>
            </a:lvl4pPr>
            <a:lvl5pPr marL="0" indent="0">
              <a:lnSpc>
                <a:spcPct val="100000"/>
              </a:lnSpc>
              <a:buFont typeface="Arial"/>
              <a:buNone/>
              <a:defRPr sz="1200" b="1" baseline="0">
                <a:latin typeface="Calibri"/>
                <a:cs typeface="Calibri"/>
              </a:defRPr>
            </a:lvl5pPr>
            <a:lvl6pPr marL="0" indent="0">
              <a:spcBef>
                <a:spcPts val="600"/>
              </a:spcBef>
              <a:buFont typeface="Arial"/>
              <a:buNone/>
              <a:defRPr sz="1200">
                <a:solidFill>
                  <a:schemeClr val="tx2"/>
                </a:solidFill>
                <a:latin typeface="Calibri"/>
                <a:cs typeface="Calibri"/>
              </a:defRPr>
            </a:lvl6pPr>
          </a:lstStyle>
          <a:p>
            <a:r>
              <a:rPr lang="en-US" sz="1800" dirty="0"/>
              <a:t>Click to edit text</a:t>
            </a:r>
          </a:p>
          <a:p>
            <a:pPr lvl="1"/>
            <a:r>
              <a:rPr lang="en-US" sz="1800" dirty="0"/>
              <a:t>Click tab for second level</a:t>
            </a:r>
          </a:p>
          <a:p>
            <a:pPr lvl="2"/>
            <a:r>
              <a:rPr lang="en-US" sz="1800" dirty="0"/>
              <a:t>Click tab for third level (great for body text)</a:t>
            </a:r>
          </a:p>
          <a:p>
            <a:pPr lvl="3">
              <a:spcBef>
                <a:spcPts val="1200"/>
              </a:spcBef>
            </a:pPr>
            <a:r>
              <a:rPr lang="en-US" sz="1400" dirty="0"/>
              <a:t>Click tab for fourth level (great for sub-heads)</a:t>
            </a:r>
          </a:p>
          <a:p>
            <a:pPr lvl="4"/>
            <a:r>
              <a:rPr lang="en-US" sz="1600" dirty="0"/>
              <a:t>Click tab for fifth level</a:t>
            </a:r>
          </a:p>
          <a:p>
            <a:pPr lvl="5"/>
            <a:r>
              <a:rPr lang="en-US" sz="1600" dirty="0"/>
              <a:t>Click tab for sixth level (great for body text)</a:t>
            </a:r>
          </a:p>
        </p:txBody>
      </p:sp>
      <p:sp>
        <p:nvSpPr>
          <p:cNvPr id="155" name="Content Placeholder 2"/>
          <p:cNvSpPr>
            <a:spLocks noGrp="1"/>
          </p:cNvSpPr>
          <p:nvPr>
            <p:ph idx="17" hasCustomPrompt="1"/>
          </p:nvPr>
        </p:nvSpPr>
        <p:spPr>
          <a:xfrm>
            <a:off x="8128000" y="1676400"/>
            <a:ext cx="3657600" cy="472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91440" tIns="91440" rIns="91440" bIns="91440">
            <a:noAutofit/>
          </a:bodyPr>
          <a:lstStyle>
            <a:lvl1pPr>
              <a:lnSpc>
                <a:spcPct val="100000"/>
              </a:lnSpc>
              <a:defRPr sz="1600" b="1" i="0">
                <a:solidFill>
                  <a:srgbClr val="F37021"/>
                </a:solidFill>
                <a:latin typeface="Calibri"/>
                <a:cs typeface="Calibri"/>
              </a:defRPr>
            </a:lvl1pPr>
            <a:lvl2pPr>
              <a:lnSpc>
                <a:spcPct val="100000"/>
              </a:lnSpc>
              <a:defRPr sz="1600" b="1">
                <a:solidFill>
                  <a:schemeClr val="tx1"/>
                </a:solidFill>
                <a:latin typeface="Calibri"/>
                <a:cs typeface="Calibri"/>
              </a:defRPr>
            </a:lvl2pPr>
            <a:lvl3pPr>
              <a:lnSpc>
                <a:spcPct val="100000"/>
              </a:lnSpc>
              <a:defRPr sz="1600" b="0">
                <a:solidFill>
                  <a:schemeClr val="tx1"/>
                </a:solidFill>
                <a:latin typeface="Calibri"/>
                <a:cs typeface="Calibri"/>
              </a:defRPr>
            </a:lvl3pPr>
            <a:lvl4pPr>
              <a:lnSpc>
                <a:spcPct val="100000"/>
              </a:lnSpc>
              <a:defRPr sz="1200" b="1" i="0" cap="all">
                <a:solidFill>
                  <a:srgbClr val="2D2D2A"/>
                </a:solidFill>
                <a:latin typeface="Calibri"/>
                <a:cs typeface="Calibri"/>
              </a:defRPr>
            </a:lvl4pPr>
            <a:lvl5pPr marL="0" indent="0">
              <a:lnSpc>
                <a:spcPct val="100000"/>
              </a:lnSpc>
              <a:buFont typeface="Arial"/>
              <a:buNone/>
              <a:defRPr sz="1200" b="1" baseline="0">
                <a:latin typeface="Calibri"/>
                <a:cs typeface="Calibri"/>
              </a:defRPr>
            </a:lvl5pPr>
            <a:lvl6pPr marL="0" indent="0">
              <a:spcBef>
                <a:spcPts val="600"/>
              </a:spcBef>
              <a:buNone/>
              <a:defRPr sz="1200">
                <a:solidFill>
                  <a:schemeClr val="tx2"/>
                </a:solidFill>
                <a:latin typeface="Calibri"/>
                <a:cs typeface="Calibri"/>
              </a:defRPr>
            </a:lvl6pPr>
          </a:lstStyle>
          <a:p>
            <a:r>
              <a:rPr lang="en-US" sz="1800" dirty="0"/>
              <a:t>Click to edit text</a:t>
            </a:r>
          </a:p>
          <a:p>
            <a:pPr lvl="1"/>
            <a:r>
              <a:rPr lang="en-US" sz="1800" dirty="0"/>
              <a:t>Click tab for second level</a:t>
            </a:r>
          </a:p>
          <a:p>
            <a:pPr lvl="2"/>
            <a:r>
              <a:rPr lang="en-US" sz="1800" dirty="0"/>
              <a:t>Click tab for third level</a:t>
            </a:r>
          </a:p>
          <a:p>
            <a:pPr lvl="3">
              <a:spcBef>
                <a:spcPts val="1200"/>
              </a:spcBef>
            </a:pPr>
            <a:r>
              <a:rPr lang="en-US" sz="1400" dirty="0"/>
              <a:t>Click tab for fourth level</a:t>
            </a:r>
          </a:p>
          <a:p>
            <a:pPr lvl="4"/>
            <a:r>
              <a:rPr lang="en-US" sz="1600" dirty="0"/>
              <a:t>Click tab for fifth level</a:t>
            </a:r>
          </a:p>
          <a:p>
            <a:pPr lvl="5"/>
            <a:r>
              <a:rPr lang="en-US" sz="1600" dirty="0"/>
              <a:t>Click tab for sixth level</a:t>
            </a:r>
          </a:p>
        </p:txBody>
      </p:sp>
      <p:sp>
        <p:nvSpPr>
          <p:cNvPr id="156" name="Rectangle 155"/>
          <p:cNvSpPr/>
          <p:nvPr userDrawn="1"/>
        </p:nvSpPr>
        <p:spPr>
          <a:xfrm rot="5400000">
            <a:off x="6019801" y="-1142999"/>
            <a:ext cx="152401" cy="2438400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2676645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7109" y="381000"/>
            <a:ext cx="11378465" cy="524998"/>
          </a:xfrm>
        </p:spPr>
        <p:txBody>
          <a:bodyPr lIns="91440" rIns="91440" anchor="t" anchorCtr="0"/>
          <a:lstStyle>
            <a:lvl1pPr algn="ctr">
              <a:defRPr sz="2400"/>
            </a:lvl1pPr>
          </a:lstStyle>
          <a:p>
            <a:r>
              <a:rPr lang="en-US" dirty="0"/>
              <a:t>Click to edit slide headline</a:t>
            </a:r>
          </a:p>
        </p:txBody>
      </p:sp>
      <p:sp>
        <p:nvSpPr>
          <p:cNvPr id="15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06400" y="987482"/>
            <a:ext cx="11379200" cy="38411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800" b="0" i="1">
                <a:solidFill>
                  <a:srgbClr val="F37021"/>
                </a:solidFill>
                <a:latin typeface="Georgia"/>
                <a:cs typeface="Georgi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subheading</a:t>
            </a:r>
          </a:p>
        </p:txBody>
      </p:sp>
      <p:cxnSp>
        <p:nvCxnSpPr>
          <p:cNvPr id="276" name="Straight Connector 275"/>
          <p:cNvCxnSpPr/>
          <p:nvPr userDrawn="1"/>
        </p:nvCxnSpPr>
        <p:spPr>
          <a:xfrm>
            <a:off x="610308" y="6873248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 userDrawn="1"/>
        </p:nvCxnSpPr>
        <p:spPr>
          <a:xfrm>
            <a:off x="11579225" y="6873248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8" name="Group 277"/>
          <p:cNvGrpSpPr/>
          <p:nvPr userDrawn="1"/>
        </p:nvGrpSpPr>
        <p:grpSpPr>
          <a:xfrm>
            <a:off x="10648211" y="6873248"/>
            <a:ext cx="203200" cy="122115"/>
            <a:chOff x="7983415" y="6582508"/>
            <a:chExt cx="152400" cy="486507"/>
          </a:xfrm>
        </p:grpSpPr>
        <p:cxnSp>
          <p:nvCxnSpPr>
            <p:cNvPr id="309" name="Straight Connector 30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/>
          <p:cNvGrpSpPr/>
          <p:nvPr userDrawn="1"/>
        </p:nvGrpSpPr>
        <p:grpSpPr>
          <a:xfrm>
            <a:off x="9717201" y="6873248"/>
            <a:ext cx="203200" cy="122115"/>
            <a:chOff x="7983415" y="6582508"/>
            <a:chExt cx="152400" cy="486507"/>
          </a:xfrm>
        </p:grpSpPr>
        <p:cxnSp>
          <p:nvCxnSpPr>
            <p:cNvPr id="307" name="Straight Connector 30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0" name="Group 279"/>
          <p:cNvGrpSpPr/>
          <p:nvPr userDrawn="1"/>
        </p:nvGrpSpPr>
        <p:grpSpPr>
          <a:xfrm>
            <a:off x="8786192" y="6873248"/>
            <a:ext cx="203200" cy="122115"/>
            <a:chOff x="7983415" y="6582508"/>
            <a:chExt cx="152400" cy="486507"/>
          </a:xfrm>
        </p:grpSpPr>
        <p:cxnSp>
          <p:nvCxnSpPr>
            <p:cNvPr id="305" name="Straight Connector 30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/>
          <p:cNvGrpSpPr/>
          <p:nvPr userDrawn="1"/>
        </p:nvGrpSpPr>
        <p:grpSpPr>
          <a:xfrm>
            <a:off x="7855183" y="6873248"/>
            <a:ext cx="203200" cy="122115"/>
            <a:chOff x="7983415" y="6582508"/>
            <a:chExt cx="152400" cy="486507"/>
          </a:xfrm>
        </p:grpSpPr>
        <p:cxnSp>
          <p:nvCxnSpPr>
            <p:cNvPr id="303" name="Straight Connector 30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/>
          <p:cNvGrpSpPr/>
          <p:nvPr userDrawn="1"/>
        </p:nvGrpSpPr>
        <p:grpSpPr>
          <a:xfrm>
            <a:off x="6924173" y="6873248"/>
            <a:ext cx="203200" cy="122115"/>
            <a:chOff x="7983415" y="6582508"/>
            <a:chExt cx="152400" cy="486507"/>
          </a:xfrm>
        </p:grpSpPr>
        <p:cxnSp>
          <p:nvCxnSpPr>
            <p:cNvPr id="301" name="Straight Connector 30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/>
          <p:cNvGrpSpPr/>
          <p:nvPr userDrawn="1"/>
        </p:nvGrpSpPr>
        <p:grpSpPr>
          <a:xfrm>
            <a:off x="5993164" y="6873248"/>
            <a:ext cx="203200" cy="122115"/>
            <a:chOff x="7983415" y="6582508"/>
            <a:chExt cx="152400" cy="486507"/>
          </a:xfrm>
        </p:grpSpPr>
        <p:cxnSp>
          <p:nvCxnSpPr>
            <p:cNvPr id="299" name="Straight Connector 29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/>
          <p:cNvGrpSpPr/>
          <p:nvPr userDrawn="1"/>
        </p:nvGrpSpPr>
        <p:grpSpPr>
          <a:xfrm>
            <a:off x="5062155" y="6873248"/>
            <a:ext cx="203200" cy="122115"/>
            <a:chOff x="7983415" y="6582508"/>
            <a:chExt cx="152400" cy="486507"/>
          </a:xfrm>
        </p:grpSpPr>
        <p:cxnSp>
          <p:nvCxnSpPr>
            <p:cNvPr id="297" name="Straight Connector 29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/>
          <p:cNvGrpSpPr/>
          <p:nvPr userDrawn="1"/>
        </p:nvGrpSpPr>
        <p:grpSpPr>
          <a:xfrm>
            <a:off x="4131145" y="6873248"/>
            <a:ext cx="203200" cy="122115"/>
            <a:chOff x="7983415" y="6582508"/>
            <a:chExt cx="152400" cy="486507"/>
          </a:xfrm>
        </p:grpSpPr>
        <p:cxnSp>
          <p:nvCxnSpPr>
            <p:cNvPr id="295" name="Straight Connector 29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Group 285"/>
          <p:cNvGrpSpPr/>
          <p:nvPr userDrawn="1"/>
        </p:nvGrpSpPr>
        <p:grpSpPr>
          <a:xfrm>
            <a:off x="3200136" y="6873248"/>
            <a:ext cx="203200" cy="122115"/>
            <a:chOff x="7983415" y="6582508"/>
            <a:chExt cx="152400" cy="486507"/>
          </a:xfrm>
        </p:grpSpPr>
        <p:cxnSp>
          <p:nvCxnSpPr>
            <p:cNvPr id="293" name="Straight Connector 29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/>
          <p:cNvGrpSpPr/>
          <p:nvPr userDrawn="1"/>
        </p:nvGrpSpPr>
        <p:grpSpPr>
          <a:xfrm>
            <a:off x="2269127" y="6873248"/>
            <a:ext cx="203200" cy="122115"/>
            <a:chOff x="7983415" y="6582508"/>
            <a:chExt cx="152400" cy="486507"/>
          </a:xfrm>
        </p:grpSpPr>
        <p:cxnSp>
          <p:nvCxnSpPr>
            <p:cNvPr id="291" name="Straight Connector 29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Group 287"/>
          <p:cNvGrpSpPr/>
          <p:nvPr userDrawn="1"/>
        </p:nvGrpSpPr>
        <p:grpSpPr>
          <a:xfrm>
            <a:off x="1338117" y="6873248"/>
            <a:ext cx="203200" cy="122115"/>
            <a:chOff x="7983415" y="6582508"/>
            <a:chExt cx="152400" cy="486507"/>
          </a:xfrm>
        </p:grpSpPr>
        <p:cxnSp>
          <p:nvCxnSpPr>
            <p:cNvPr id="289" name="Straight Connector 28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1" name="Straight Connector 240"/>
          <p:cNvCxnSpPr/>
          <p:nvPr userDrawn="1"/>
        </p:nvCxnSpPr>
        <p:spPr>
          <a:xfrm rot="5400000">
            <a:off x="-120356" y="372597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oup 241"/>
          <p:cNvGrpSpPr/>
          <p:nvPr userDrawn="1"/>
        </p:nvGrpSpPr>
        <p:grpSpPr>
          <a:xfrm rot="5400000">
            <a:off x="-196556" y="5920357"/>
            <a:ext cx="152400" cy="162820"/>
            <a:chOff x="7983415" y="6582508"/>
            <a:chExt cx="152400" cy="486507"/>
          </a:xfrm>
        </p:grpSpPr>
        <p:cxnSp>
          <p:nvCxnSpPr>
            <p:cNvPr id="274" name="Straight Connector 27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 userDrawn="1"/>
        </p:nvGrpSpPr>
        <p:grpSpPr>
          <a:xfrm rot="5400000">
            <a:off x="-196556" y="5446715"/>
            <a:ext cx="152400" cy="162820"/>
            <a:chOff x="7983415" y="6582508"/>
            <a:chExt cx="152400" cy="486507"/>
          </a:xfrm>
        </p:grpSpPr>
        <p:cxnSp>
          <p:nvCxnSpPr>
            <p:cNvPr id="272" name="Straight Connector 27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/>
          <p:cNvGrpSpPr/>
          <p:nvPr userDrawn="1"/>
        </p:nvGrpSpPr>
        <p:grpSpPr>
          <a:xfrm rot="5400000">
            <a:off x="-196556" y="4973073"/>
            <a:ext cx="152400" cy="162820"/>
            <a:chOff x="7983415" y="6582508"/>
            <a:chExt cx="152400" cy="486507"/>
          </a:xfrm>
        </p:grpSpPr>
        <p:cxnSp>
          <p:nvCxnSpPr>
            <p:cNvPr id="270" name="Straight Connector 2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/>
          <p:cNvGrpSpPr/>
          <p:nvPr userDrawn="1"/>
        </p:nvGrpSpPr>
        <p:grpSpPr>
          <a:xfrm rot="5400000">
            <a:off x="-196556" y="4499431"/>
            <a:ext cx="152400" cy="162820"/>
            <a:chOff x="7983415" y="6582508"/>
            <a:chExt cx="152400" cy="486507"/>
          </a:xfrm>
        </p:grpSpPr>
        <p:cxnSp>
          <p:nvCxnSpPr>
            <p:cNvPr id="268" name="Straight Connector 26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Group 245"/>
          <p:cNvGrpSpPr/>
          <p:nvPr userDrawn="1"/>
        </p:nvGrpSpPr>
        <p:grpSpPr>
          <a:xfrm rot="5400000">
            <a:off x="-196556" y="4025789"/>
            <a:ext cx="152400" cy="162820"/>
            <a:chOff x="7983415" y="6582508"/>
            <a:chExt cx="152400" cy="486507"/>
          </a:xfrm>
        </p:grpSpPr>
        <p:cxnSp>
          <p:nvCxnSpPr>
            <p:cNvPr id="266" name="Straight Connector 26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246"/>
          <p:cNvGrpSpPr/>
          <p:nvPr userDrawn="1"/>
        </p:nvGrpSpPr>
        <p:grpSpPr>
          <a:xfrm rot="5400000">
            <a:off x="-196556" y="3552147"/>
            <a:ext cx="152400" cy="162820"/>
            <a:chOff x="7983415" y="6582508"/>
            <a:chExt cx="152400" cy="486507"/>
          </a:xfrm>
        </p:grpSpPr>
        <p:cxnSp>
          <p:nvCxnSpPr>
            <p:cNvPr id="264" name="Straight Connector 26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 userDrawn="1"/>
        </p:nvGrpSpPr>
        <p:grpSpPr>
          <a:xfrm rot="5400000">
            <a:off x="-196556" y="3078505"/>
            <a:ext cx="152400" cy="162820"/>
            <a:chOff x="7983415" y="6582508"/>
            <a:chExt cx="152400" cy="486507"/>
          </a:xfrm>
        </p:grpSpPr>
        <p:cxnSp>
          <p:nvCxnSpPr>
            <p:cNvPr id="262" name="Straight Connector 26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/>
          <p:cNvGrpSpPr/>
          <p:nvPr userDrawn="1"/>
        </p:nvGrpSpPr>
        <p:grpSpPr>
          <a:xfrm rot="5400000">
            <a:off x="-196556" y="2604863"/>
            <a:ext cx="152400" cy="162820"/>
            <a:chOff x="7983415" y="6582508"/>
            <a:chExt cx="152400" cy="486507"/>
          </a:xfrm>
        </p:grpSpPr>
        <p:cxnSp>
          <p:nvCxnSpPr>
            <p:cNvPr id="260" name="Straight Connector 25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Group 249"/>
          <p:cNvGrpSpPr/>
          <p:nvPr userDrawn="1"/>
        </p:nvGrpSpPr>
        <p:grpSpPr>
          <a:xfrm rot="5400000">
            <a:off x="-196556" y="2131221"/>
            <a:ext cx="152400" cy="162820"/>
            <a:chOff x="7983415" y="6582508"/>
            <a:chExt cx="152400" cy="486507"/>
          </a:xfrm>
        </p:grpSpPr>
        <p:cxnSp>
          <p:nvCxnSpPr>
            <p:cNvPr id="258" name="Straight Connector 25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 userDrawn="1"/>
        </p:nvGrpSpPr>
        <p:grpSpPr>
          <a:xfrm rot="5400000">
            <a:off x="-196556" y="1657579"/>
            <a:ext cx="152400" cy="162820"/>
            <a:chOff x="7983415" y="6582508"/>
            <a:chExt cx="152400" cy="486507"/>
          </a:xfrm>
        </p:grpSpPr>
        <p:cxnSp>
          <p:nvCxnSpPr>
            <p:cNvPr id="256" name="Straight Connector 25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 userDrawn="1"/>
        </p:nvGrpSpPr>
        <p:grpSpPr>
          <a:xfrm rot="5400000">
            <a:off x="-196556" y="976988"/>
            <a:ext cx="152400" cy="162820"/>
            <a:chOff x="7983415" y="6582508"/>
            <a:chExt cx="152400" cy="486507"/>
          </a:xfrm>
        </p:grpSpPr>
        <p:cxnSp>
          <p:nvCxnSpPr>
            <p:cNvPr id="254" name="Straight Connector 25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3" name="Straight Connector 252"/>
          <p:cNvCxnSpPr/>
          <p:nvPr userDrawn="1"/>
        </p:nvCxnSpPr>
        <p:spPr>
          <a:xfrm rot="5400000">
            <a:off x="-120356" y="6317802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rot="5400000">
            <a:off x="12303388" y="372597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Group 206"/>
          <p:cNvGrpSpPr/>
          <p:nvPr userDrawn="1"/>
        </p:nvGrpSpPr>
        <p:grpSpPr>
          <a:xfrm rot="5400000">
            <a:off x="12227188" y="5920357"/>
            <a:ext cx="152400" cy="162820"/>
            <a:chOff x="7983415" y="6582508"/>
            <a:chExt cx="152400" cy="486507"/>
          </a:xfrm>
        </p:grpSpPr>
        <p:cxnSp>
          <p:nvCxnSpPr>
            <p:cNvPr id="239" name="Straight Connector 23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 userDrawn="1"/>
        </p:nvGrpSpPr>
        <p:grpSpPr>
          <a:xfrm rot="5400000">
            <a:off x="12227188" y="5446715"/>
            <a:ext cx="152400" cy="162820"/>
            <a:chOff x="7983415" y="6582508"/>
            <a:chExt cx="152400" cy="486507"/>
          </a:xfrm>
        </p:grpSpPr>
        <p:cxnSp>
          <p:nvCxnSpPr>
            <p:cNvPr id="237" name="Straight Connector 23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 userDrawn="1"/>
        </p:nvGrpSpPr>
        <p:grpSpPr>
          <a:xfrm rot="5400000">
            <a:off x="12227188" y="4973073"/>
            <a:ext cx="152400" cy="162820"/>
            <a:chOff x="7983415" y="6582508"/>
            <a:chExt cx="152400" cy="486507"/>
          </a:xfrm>
        </p:grpSpPr>
        <p:cxnSp>
          <p:nvCxnSpPr>
            <p:cNvPr id="235" name="Straight Connector 23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/>
          <p:cNvGrpSpPr/>
          <p:nvPr userDrawn="1"/>
        </p:nvGrpSpPr>
        <p:grpSpPr>
          <a:xfrm rot="5400000">
            <a:off x="12227188" y="4499431"/>
            <a:ext cx="152400" cy="162820"/>
            <a:chOff x="7983415" y="6582508"/>
            <a:chExt cx="152400" cy="486507"/>
          </a:xfrm>
        </p:grpSpPr>
        <p:cxnSp>
          <p:nvCxnSpPr>
            <p:cNvPr id="233" name="Straight Connector 23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 userDrawn="1"/>
        </p:nvGrpSpPr>
        <p:grpSpPr>
          <a:xfrm rot="5400000">
            <a:off x="12227188" y="4025789"/>
            <a:ext cx="152400" cy="162820"/>
            <a:chOff x="7983415" y="6582508"/>
            <a:chExt cx="152400" cy="486507"/>
          </a:xfrm>
        </p:grpSpPr>
        <p:cxnSp>
          <p:nvCxnSpPr>
            <p:cNvPr id="231" name="Straight Connector 23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 userDrawn="1"/>
        </p:nvGrpSpPr>
        <p:grpSpPr>
          <a:xfrm rot="5400000">
            <a:off x="12227188" y="3552147"/>
            <a:ext cx="152400" cy="162820"/>
            <a:chOff x="7983415" y="6582508"/>
            <a:chExt cx="152400" cy="486507"/>
          </a:xfrm>
        </p:grpSpPr>
        <p:cxnSp>
          <p:nvCxnSpPr>
            <p:cNvPr id="229" name="Straight Connector 22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 userDrawn="1"/>
        </p:nvGrpSpPr>
        <p:grpSpPr>
          <a:xfrm rot="5400000">
            <a:off x="12227188" y="3078505"/>
            <a:ext cx="152400" cy="162820"/>
            <a:chOff x="7983415" y="6582508"/>
            <a:chExt cx="152400" cy="486507"/>
          </a:xfrm>
        </p:grpSpPr>
        <p:cxnSp>
          <p:nvCxnSpPr>
            <p:cNvPr id="227" name="Straight Connector 22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Group 213"/>
          <p:cNvGrpSpPr/>
          <p:nvPr userDrawn="1"/>
        </p:nvGrpSpPr>
        <p:grpSpPr>
          <a:xfrm rot="5400000">
            <a:off x="12227188" y="2604863"/>
            <a:ext cx="152400" cy="162820"/>
            <a:chOff x="7983415" y="6582508"/>
            <a:chExt cx="152400" cy="486507"/>
          </a:xfrm>
        </p:grpSpPr>
        <p:cxnSp>
          <p:nvCxnSpPr>
            <p:cNvPr id="225" name="Straight Connector 22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/>
          <p:cNvGrpSpPr/>
          <p:nvPr userDrawn="1"/>
        </p:nvGrpSpPr>
        <p:grpSpPr>
          <a:xfrm rot="5400000">
            <a:off x="12227188" y="2131221"/>
            <a:ext cx="152400" cy="162820"/>
            <a:chOff x="7983415" y="6582508"/>
            <a:chExt cx="152400" cy="486507"/>
          </a:xfrm>
        </p:grpSpPr>
        <p:cxnSp>
          <p:nvCxnSpPr>
            <p:cNvPr id="223" name="Straight Connector 2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/>
          <p:cNvGrpSpPr/>
          <p:nvPr userDrawn="1"/>
        </p:nvGrpSpPr>
        <p:grpSpPr>
          <a:xfrm rot="5400000">
            <a:off x="12227188" y="1657579"/>
            <a:ext cx="152400" cy="162820"/>
            <a:chOff x="7983415" y="6582508"/>
            <a:chExt cx="152400" cy="486507"/>
          </a:xfrm>
        </p:grpSpPr>
        <p:cxnSp>
          <p:nvCxnSpPr>
            <p:cNvPr id="221" name="Straight Connector 22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 216"/>
          <p:cNvGrpSpPr/>
          <p:nvPr userDrawn="1"/>
        </p:nvGrpSpPr>
        <p:grpSpPr>
          <a:xfrm rot="5400000">
            <a:off x="12227188" y="976988"/>
            <a:ext cx="152400" cy="162820"/>
            <a:chOff x="7983415" y="6582508"/>
            <a:chExt cx="152400" cy="486507"/>
          </a:xfrm>
        </p:grpSpPr>
        <p:cxnSp>
          <p:nvCxnSpPr>
            <p:cNvPr id="219" name="Straight Connector 21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8" name="Straight Connector 217"/>
          <p:cNvCxnSpPr/>
          <p:nvPr userDrawn="1"/>
        </p:nvCxnSpPr>
        <p:spPr>
          <a:xfrm rot="5400000">
            <a:off x="12303388" y="6317802"/>
            <a:ext cx="0" cy="1628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 userDrawn="1"/>
        </p:nvCxnSpPr>
        <p:spPr>
          <a:xfrm>
            <a:off x="610308" y="-14116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 userDrawn="1"/>
        </p:nvCxnSpPr>
        <p:spPr>
          <a:xfrm>
            <a:off x="11579225" y="-14116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 userDrawn="1"/>
        </p:nvGrpSpPr>
        <p:grpSpPr>
          <a:xfrm>
            <a:off x="10648211" y="-141165"/>
            <a:ext cx="203200" cy="122115"/>
            <a:chOff x="7983415" y="6582508"/>
            <a:chExt cx="152400" cy="486507"/>
          </a:xfrm>
        </p:grpSpPr>
        <p:cxnSp>
          <p:nvCxnSpPr>
            <p:cNvPr id="204" name="Straight Connector 20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/>
          <p:cNvGrpSpPr/>
          <p:nvPr userDrawn="1"/>
        </p:nvGrpSpPr>
        <p:grpSpPr>
          <a:xfrm>
            <a:off x="9717201" y="-141165"/>
            <a:ext cx="203200" cy="122115"/>
            <a:chOff x="7983415" y="6582508"/>
            <a:chExt cx="152400" cy="486507"/>
          </a:xfrm>
        </p:grpSpPr>
        <p:cxnSp>
          <p:nvCxnSpPr>
            <p:cNvPr id="202" name="Straight Connector 20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 userDrawn="1"/>
        </p:nvGrpSpPr>
        <p:grpSpPr>
          <a:xfrm>
            <a:off x="8786192" y="-141165"/>
            <a:ext cx="203200" cy="122115"/>
            <a:chOff x="7983415" y="6582508"/>
            <a:chExt cx="152400" cy="486507"/>
          </a:xfrm>
        </p:grpSpPr>
        <p:cxnSp>
          <p:nvCxnSpPr>
            <p:cNvPr id="200" name="Straight Connector 19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 userDrawn="1"/>
        </p:nvGrpSpPr>
        <p:grpSpPr>
          <a:xfrm>
            <a:off x="7855183" y="-141165"/>
            <a:ext cx="203200" cy="122115"/>
            <a:chOff x="7983415" y="6582508"/>
            <a:chExt cx="152400" cy="486507"/>
          </a:xfrm>
        </p:grpSpPr>
        <p:cxnSp>
          <p:nvCxnSpPr>
            <p:cNvPr id="198" name="Straight Connector 19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 userDrawn="1"/>
        </p:nvGrpSpPr>
        <p:grpSpPr>
          <a:xfrm>
            <a:off x="6924173" y="-141165"/>
            <a:ext cx="203200" cy="122115"/>
            <a:chOff x="7983415" y="6582508"/>
            <a:chExt cx="152400" cy="486507"/>
          </a:xfrm>
        </p:grpSpPr>
        <p:cxnSp>
          <p:nvCxnSpPr>
            <p:cNvPr id="196" name="Straight Connector 19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 userDrawn="1"/>
        </p:nvGrpSpPr>
        <p:grpSpPr>
          <a:xfrm>
            <a:off x="5993164" y="-141165"/>
            <a:ext cx="203200" cy="122115"/>
            <a:chOff x="7983415" y="6582508"/>
            <a:chExt cx="152400" cy="486507"/>
          </a:xfrm>
        </p:grpSpPr>
        <p:cxnSp>
          <p:nvCxnSpPr>
            <p:cNvPr id="194" name="Straight Connector 19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 userDrawn="1"/>
        </p:nvGrpSpPr>
        <p:grpSpPr>
          <a:xfrm>
            <a:off x="5062155" y="-141165"/>
            <a:ext cx="203200" cy="122115"/>
            <a:chOff x="7983415" y="6582508"/>
            <a:chExt cx="152400" cy="486507"/>
          </a:xfrm>
        </p:grpSpPr>
        <p:cxnSp>
          <p:nvCxnSpPr>
            <p:cNvPr id="192" name="Straight Connector 19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/>
          <p:cNvGrpSpPr/>
          <p:nvPr userDrawn="1"/>
        </p:nvGrpSpPr>
        <p:grpSpPr>
          <a:xfrm>
            <a:off x="4131145" y="-141165"/>
            <a:ext cx="203200" cy="122115"/>
            <a:chOff x="7983415" y="6582508"/>
            <a:chExt cx="152400" cy="486507"/>
          </a:xfrm>
        </p:grpSpPr>
        <p:cxnSp>
          <p:nvCxnSpPr>
            <p:cNvPr id="190" name="Straight Connector 18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 userDrawn="1"/>
        </p:nvGrpSpPr>
        <p:grpSpPr>
          <a:xfrm>
            <a:off x="3200136" y="-141165"/>
            <a:ext cx="203200" cy="122115"/>
            <a:chOff x="7983415" y="6582508"/>
            <a:chExt cx="152400" cy="486507"/>
          </a:xfrm>
        </p:grpSpPr>
        <p:cxnSp>
          <p:nvCxnSpPr>
            <p:cNvPr id="188" name="Straight Connector 18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 userDrawn="1"/>
        </p:nvGrpSpPr>
        <p:grpSpPr>
          <a:xfrm>
            <a:off x="2269127" y="-141165"/>
            <a:ext cx="203200" cy="122115"/>
            <a:chOff x="7983415" y="6582508"/>
            <a:chExt cx="152400" cy="486507"/>
          </a:xfrm>
        </p:grpSpPr>
        <p:cxnSp>
          <p:nvCxnSpPr>
            <p:cNvPr id="186" name="Straight Connector 18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/>
          <p:cNvGrpSpPr/>
          <p:nvPr userDrawn="1"/>
        </p:nvGrpSpPr>
        <p:grpSpPr>
          <a:xfrm>
            <a:off x="1338117" y="-141165"/>
            <a:ext cx="203200" cy="122115"/>
            <a:chOff x="7983415" y="6582508"/>
            <a:chExt cx="152400" cy="486507"/>
          </a:xfrm>
        </p:grpSpPr>
        <p:cxnSp>
          <p:nvCxnSpPr>
            <p:cNvPr id="184" name="Straight Connector 18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406400" y="76200"/>
            <a:ext cx="11376027" cy="304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200" b="1" i="0" cap="all" baseline="0">
                <a:solidFill>
                  <a:srgbClr val="F3702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section heading</a:t>
            </a:r>
          </a:p>
        </p:txBody>
      </p:sp>
      <p:sp>
        <p:nvSpPr>
          <p:cNvPr id="1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31200" y="1676401"/>
            <a:ext cx="3454400" cy="47228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/>
              <a:buNone/>
              <a:defRPr sz="1600" b="1" i="0">
                <a:solidFill>
                  <a:srgbClr val="F37021"/>
                </a:solidFill>
                <a:latin typeface="Calibri"/>
                <a:cs typeface="Calibri"/>
              </a:defRPr>
            </a:lvl1pPr>
            <a:lvl2pPr marL="0" indent="0">
              <a:lnSpc>
                <a:spcPct val="100000"/>
              </a:lnSpc>
              <a:buFont typeface="Arial"/>
              <a:buNone/>
              <a:defRPr sz="1600" b="1">
                <a:solidFill>
                  <a:schemeClr val="tx1"/>
                </a:solidFill>
                <a:latin typeface="Calibri"/>
                <a:cs typeface="Calibri"/>
              </a:defRPr>
            </a:lvl2pPr>
            <a:lvl3pPr marL="0" indent="0">
              <a:lnSpc>
                <a:spcPct val="100000"/>
              </a:lnSpc>
              <a:buFont typeface="Arial"/>
              <a:buNone/>
              <a:defRPr sz="1600" b="0">
                <a:solidFill>
                  <a:schemeClr val="tx1"/>
                </a:solidFill>
                <a:latin typeface="Calibri"/>
                <a:cs typeface="Calibri"/>
              </a:defRPr>
            </a:lvl3pPr>
            <a:lvl4pPr marL="0" indent="0">
              <a:lnSpc>
                <a:spcPct val="100000"/>
              </a:lnSpc>
              <a:buFont typeface="Arial"/>
              <a:buNone/>
              <a:defRPr sz="1200" b="1" i="0" cap="all">
                <a:solidFill>
                  <a:srgbClr val="2D2D2A"/>
                </a:solidFill>
                <a:latin typeface="Calibri"/>
                <a:cs typeface="Calibri"/>
              </a:defRPr>
            </a:lvl4pPr>
            <a:lvl5pPr marL="0" indent="0">
              <a:lnSpc>
                <a:spcPct val="100000"/>
              </a:lnSpc>
              <a:buFont typeface="Arial"/>
              <a:buNone/>
              <a:defRPr sz="1200" b="1" baseline="0">
                <a:latin typeface="Calibri"/>
                <a:cs typeface="Calibri"/>
              </a:defRPr>
            </a:lvl5pPr>
            <a:lvl6pPr marL="0" indent="0">
              <a:spcBef>
                <a:spcPts val="600"/>
              </a:spcBef>
              <a:buFont typeface="Arial"/>
              <a:buNone/>
              <a:defRPr sz="1200">
                <a:solidFill>
                  <a:schemeClr val="tx2"/>
                </a:solidFill>
                <a:latin typeface="Calibri"/>
                <a:cs typeface="Calibri"/>
              </a:defRPr>
            </a:lvl6pPr>
          </a:lstStyle>
          <a:p>
            <a:r>
              <a:rPr lang="en-US" sz="1800" dirty="0"/>
              <a:t>Click to edit text</a:t>
            </a:r>
          </a:p>
          <a:p>
            <a:pPr lvl="1"/>
            <a:r>
              <a:rPr lang="en-US" sz="1800" dirty="0"/>
              <a:t>Click tab for second level</a:t>
            </a:r>
          </a:p>
          <a:p>
            <a:pPr lvl="2"/>
            <a:r>
              <a:rPr lang="en-US" sz="1800" dirty="0"/>
              <a:t>Click tab for third level</a:t>
            </a:r>
          </a:p>
          <a:p>
            <a:pPr lvl="3">
              <a:spcBef>
                <a:spcPts val="1200"/>
              </a:spcBef>
            </a:pPr>
            <a:r>
              <a:rPr lang="en-US" sz="1400" dirty="0"/>
              <a:t>Click tab for fourth level</a:t>
            </a:r>
          </a:p>
          <a:p>
            <a:pPr lvl="4"/>
            <a:r>
              <a:rPr lang="en-US" sz="1600" dirty="0"/>
              <a:t>Click tab for fifth level</a:t>
            </a:r>
          </a:p>
          <a:p>
            <a:pPr lvl="5"/>
            <a:r>
              <a:rPr lang="en-US" sz="1600" dirty="0"/>
              <a:t>Click tab for sixth level</a:t>
            </a:r>
          </a:p>
        </p:txBody>
      </p:sp>
      <p:sp>
        <p:nvSpPr>
          <p:cNvPr id="14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06400" y="1676401"/>
            <a:ext cx="3556000" cy="47228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/>
              <a:buNone/>
              <a:defRPr sz="1600" b="1" i="0">
                <a:solidFill>
                  <a:srgbClr val="F37021"/>
                </a:solidFill>
                <a:latin typeface="Calibri"/>
                <a:cs typeface="Calibri"/>
              </a:defRPr>
            </a:lvl1pPr>
            <a:lvl2pPr marL="0" indent="0">
              <a:lnSpc>
                <a:spcPct val="100000"/>
              </a:lnSpc>
              <a:buFont typeface="Arial"/>
              <a:buNone/>
              <a:defRPr sz="1600" b="1">
                <a:solidFill>
                  <a:schemeClr val="tx1"/>
                </a:solidFill>
                <a:latin typeface="Calibri"/>
                <a:cs typeface="Calibri"/>
              </a:defRPr>
            </a:lvl2pPr>
            <a:lvl3pPr marL="0" indent="0">
              <a:lnSpc>
                <a:spcPct val="100000"/>
              </a:lnSpc>
              <a:buFont typeface="Arial"/>
              <a:buNone/>
              <a:defRPr sz="1600" b="0">
                <a:solidFill>
                  <a:schemeClr val="tx1"/>
                </a:solidFill>
                <a:latin typeface="Calibri"/>
                <a:cs typeface="Calibri"/>
              </a:defRPr>
            </a:lvl3pPr>
            <a:lvl4pPr marL="0" indent="0">
              <a:lnSpc>
                <a:spcPct val="100000"/>
              </a:lnSpc>
              <a:buFont typeface="Arial"/>
              <a:buNone/>
              <a:defRPr sz="1200" b="1" i="0" cap="all">
                <a:solidFill>
                  <a:srgbClr val="2D2D2A"/>
                </a:solidFill>
                <a:latin typeface="Calibri"/>
                <a:cs typeface="Calibri"/>
              </a:defRPr>
            </a:lvl4pPr>
            <a:lvl5pPr marL="0" indent="0">
              <a:lnSpc>
                <a:spcPct val="100000"/>
              </a:lnSpc>
              <a:buFont typeface="Arial"/>
              <a:buNone/>
              <a:defRPr sz="1200" b="1" baseline="0">
                <a:latin typeface="Calibri"/>
                <a:cs typeface="Calibri"/>
              </a:defRPr>
            </a:lvl5pPr>
            <a:lvl6pPr marL="0" indent="0">
              <a:spcBef>
                <a:spcPts val="600"/>
              </a:spcBef>
              <a:buFont typeface="Arial"/>
              <a:buNone/>
              <a:defRPr sz="1200">
                <a:solidFill>
                  <a:schemeClr val="tx2"/>
                </a:solidFill>
                <a:latin typeface="Calibri"/>
                <a:cs typeface="Calibri"/>
              </a:defRPr>
            </a:lvl6pPr>
          </a:lstStyle>
          <a:p>
            <a:r>
              <a:rPr lang="en-US" sz="1800" dirty="0"/>
              <a:t>Click to edit text</a:t>
            </a:r>
          </a:p>
          <a:p>
            <a:pPr lvl="1"/>
            <a:r>
              <a:rPr lang="en-US" sz="1800" dirty="0"/>
              <a:t>Click tab for second level</a:t>
            </a:r>
          </a:p>
          <a:p>
            <a:pPr lvl="2"/>
            <a:r>
              <a:rPr lang="en-US" sz="1800" dirty="0"/>
              <a:t>Click tab for third level</a:t>
            </a:r>
          </a:p>
          <a:p>
            <a:pPr lvl="3">
              <a:spcBef>
                <a:spcPts val="1200"/>
              </a:spcBef>
            </a:pPr>
            <a:r>
              <a:rPr lang="en-US" sz="1400" dirty="0"/>
              <a:t>Click tab for fourth level</a:t>
            </a:r>
          </a:p>
          <a:p>
            <a:pPr lvl="4"/>
            <a:r>
              <a:rPr lang="en-US" sz="1600" dirty="0"/>
              <a:t>Click tab for fifth level</a:t>
            </a:r>
          </a:p>
          <a:p>
            <a:pPr lvl="5"/>
            <a:r>
              <a:rPr lang="en-US" sz="1600" dirty="0"/>
              <a:t>Click tab for sixth level</a:t>
            </a:r>
          </a:p>
        </p:txBody>
      </p:sp>
      <p:sp>
        <p:nvSpPr>
          <p:cNvPr id="150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470400" y="1676401"/>
            <a:ext cx="3352800" cy="47228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/>
              <a:buNone/>
              <a:defRPr sz="1600" b="1" i="0">
                <a:solidFill>
                  <a:srgbClr val="F37021"/>
                </a:solidFill>
                <a:latin typeface="Calibri"/>
                <a:cs typeface="Calibri"/>
              </a:defRPr>
            </a:lvl1pPr>
            <a:lvl2pPr marL="0" indent="0">
              <a:lnSpc>
                <a:spcPct val="100000"/>
              </a:lnSpc>
              <a:buFont typeface="Arial"/>
              <a:buNone/>
              <a:defRPr sz="1600" b="1">
                <a:solidFill>
                  <a:schemeClr val="tx1"/>
                </a:solidFill>
                <a:latin typeface="Calibri"/>
                <a:cs typeface="Calibri"/>
              </a:defRPr>
            </a:lvl2pPr>
            <a:lvl3pPr marL="0" indent="0">
              <a:lnSpc>
                <a:spcPct val="100000"/>
              </a:lnSpc>
              <a:buFont typeface="Arial"/>
              <a:buNone/>
              <a:defRPr sz="1600" b="0">
                <a:solidFill>
                  <a:schemeClr val="tx1"/>
                </a:solidFill>
                <a:latin typeface="Calibri"/>
                <a:cs typeface="Calibri"/>
              </a:defRPr>
            </a:lvl3pPr>
            <a:lvl4pPr marL="0" indent="0">
              <a:lnSpc>
                <a:spcPct val="100000"/>
              </a:lnSpc>
              <a:buFont typeface="Arial"/>
              <a:buNone/>
              <a:defRPr sz="1200" b="1" i="0" cap="all">
                <a:solidFill>
                  <a:srgbClr val="2D2D2A"/>
                </a:solidFill>
                <a:latin typeface="Calibri"/>
                <a:cs typeface="Calibri"/>
              </a:defRPr>
            </a:lvl4pPr>
            <a:lvl5pPr marL="0" indent="0">
              <a:lnSpc>
                <a:spcPct val="100000"/>
              </a:lnSpc>
              <a:buFont typeface="Arial"/>
              <a:buNone/>
              <a:defRPr sz="1200" b="1" baseline="0">
                <a:latin typeface="Calibri"/>
                <a:cs typeface="Calibri"/>
              </a:defRPr>
            </a:lvl5pPr>
            <a:lvl6pPr marL="0" indent="0">
              <a:spcBef>
                <a:spcPts val="600"/>
              </a:spcBef>
              <a:buFont typeface="Arial"/>
              <a:buNone/>
              <a:defRPr sz="1200">
                <a:solidFill>
                  <a:schemeClr val="tx2"/>
                </a:solidFill>
                <a:latin typeface="Calibri"/>
                <a:cs typeface="Calibri"/>
              </a:defRPr>
            </a:lvl6pPr>
          </a:lstStyle>
          <a:p>
            <a:r>
              <a:rPr lang="en-US" sz="1800" dirty="0"/>
              <a:t>Click to edit text</a:t>
            </a:r>
          </a:p>
          <a:p>
            <a:pPr lvl="1"/>
            <a:r>
              <a:rPr lang="en-US" sz="1800" dirty="0"/>
              <a:t>Click tab for second level</a:t>
            </a:r>
          </a:p>
          <a:p>
            <a:pPr lvl="2"/>
            <a:r>
              <a:rPr lang="en-US" sz="1800" dirty="0"/>
              <a:t>Click tab for third level</a:t>
            </a:r>
          </a:p>
          <a:p>
            <a:pPr lvl="3">
              <a:spcBef>
                <a:spcPts val="1200"/>
              </a:spcBef>
            </a:pPr>
            <a:r>
              <a:rPr lang="en-US" sz="1400" dirty="0"/>
              <a:t>Click tab for fourth level</a:t>
            </a:r>
          </a:p>
          <a:p>
            <a:pPr lvl="4"/>
            <a:r>
              <a:rPr lang="en-US" sz="1600" dirty="0"/>
              <a:t>Click tab for fifth level</a:t>
            </a:r>
          </a:p>
          <a:p>
            <a:pPr lvl="5"/>
            <a:r>
              <a:rPr lang="en-US" sz="1600" dirty="0"/>
              <a:t>Click tab for sixth level</a:t>
            </a:r>
          </a:p>
        </p:txBody>
      </p:sp>
      <p:sp>
        <p:nvSpPr>
          <p:cNvPr id="153" name="Rectangle 152"/>
          <p:cNvSpPr/>
          <p:nvPr userDrawn="1"/>
        </p:nvSpPr>
        <p:spPr>
          <a:xfrm rot="5400000">
            <a:off x="6019801" y="-1142999"/>
            <a:ext cx="152401" cy="2438400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5388676"/>
      </p:ext>
    </p:extLst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7109" y="465602"/>
            <a:ext cx="11378465" cy="524998"/>
          </a:xfrm>
        </p:spPr>
        <p:txBody>
          <a:bodyPr lIns="91440" rIns="91440" anchor="t" anchorCtr="0">
            <a:noAutofit/>
          </a:bodyPr>
          <a:lstStyle>
            <a:lvl1pPr algn="ctr">
              <a:defRPr sz="2400"/>
            </a:lvl1pPr>
          </a:lstStyle>
          <a:p>
            <a:r>
              <a:rPr lang="en-US" dirty="0"/>
              <a:t>Click to edit slide headline</a:t>
            </a:r>
          </a:p>
        </p:txBody>
      </p:sp>
      <p:sp>
        <p:nvSpPr>
          <p:cNvPr id="15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06400" y="1066801"/>
            <a:ext cx="11379200" cy="38411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800" b="0" i="1">
                <a:solidFill>
                  <a:srgbClr val="F37021"/>
                </a:solidFill>
                <a:latin typeface="Georgia"/>
                <a:cs typeface="Georgi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subheading</a:t>
            </a:r>
          </a:p>
        </p:txBody>
      </p:sp>
      <p:grpSp>
        <p:nvGrpSpPr>
          <p:cNvPr id="303" name="Group 302"/>
          <p:cNvGrpSpPr/>
          <p:nvPr userDrawn="1"/>
        </p:nvGrpSpPr>
        <p:grpSpPr>
          <a:xfrm>
            <a:off x="-201766" y="-141165"/>
            <a:ext cx="12586564" cy="7136527"/>
            <a:chOff x="-151325" y="-141165"/>
            <a:chExt cx="9439923" cy="7136527"/>
          </a:xfrm>
        </p:grpSpPr>
        <p:grpSp>
          <p:nvGrpSpPr>
            <p:cNvPr id="304" name="Group 303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413" name="Straight Connector 412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5" name="Group 414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6" name="Straight Connector 44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6" name="Group 415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4" name="Straight Connector 44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7" name="Group 416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2" name="Straight Connector 44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8" name="Group 417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0" name="Straight Connector 43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9" name="Group 418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38" name="Straight Connector 43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0" name="Group 419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36" name="Straight Connector 43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1" name="Group 420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34" name="Straight Connector 43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2" name="Group 421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32" name="Straight Connector 43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3" name="Group 422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30" name="Straight Connector 42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4" name="Group 423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28" name="Straight Connector 42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5" name="Group 424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26" name="Straight Connector 42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5" name="Group 304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378" name="Straight Connector 377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9" name="Group 378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11" name="Straight Connector 41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0" name="Group 379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09" name="Straight Connector 40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1" name="Group 380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07" name="Straight Connector 40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2" name="Group 381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05" name="Straight Connector 40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03" name="Straight Connector 40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01" name="Straight Connector 40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5" name="Group 384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99" name="Straight Connector 39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6" name="Group 385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97" name="Straight Connector 39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7" name="Group 386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95" name="Straight Connector 39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8" name="Group 387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93" name="Straight Connector 39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9" name="Group 388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91" name="Straight Connector 39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0" name="Straight Connector 389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Group 305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343" name="Straight Connector 342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4" name="Group 343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76" name="Straight Connector 37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5" name="Group 344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74" name="Straight Connector 37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6" name="Group 345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72" name="Straight Connector 37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7" name="Group 346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70" name="Straight Connector 36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8" name="Group 347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68" name="Straight Connector 36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9" name="Group 348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66" name="Straight Connector 36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64" name="Straight Connector 36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62" name="Straight Connector 36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60" name="Straight Connector 35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3" name="Group 352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58" name="Straight Connector 35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4" name="Group 353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56" name="Straight Connector 35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5" name="Straight Connector 354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7" name="Group 306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308" name="Straight Connector 307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41" name="Straight Connector 34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39" name="Straight Connector 33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2" name="Group 311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37" name="Straight Connector 33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35" name="Straight Connector 33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33" name="Straight Connector 33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31" name="Straight Connector 33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9" name="Straight Connector 32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7" name="Straight Connector 32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8" name="Group 317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5" name="Straight Connector 32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9" name="Group 318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3" name="Straight Connector 32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1" name="Straight Connector 32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8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406400" y="76200"/>
            <a:ext cx="11376027" cy="304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200" b="1" i="0" cap="all">
                <a:solidFill>
                  <a:srgbClr val="F3702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section heading</a:t>
            </a:r>
          </a:p>
        </p:txBody>
      </p:sp>
      <p:sp>
        <p:nvSpPr>
          <p:cNvPr id="15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03973" y="1676401"/>
            <a:ext cx="5381627" cy="1981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/>
              <a:buNone/>
              <a:defRPr sz="1600" b="1" i="0">
                <a:solidFill>
                  <a:srgbClr val="F37021"/>
                </a:solidFill>
                <a:latin typeface="Calibri"/>
                <a:cs typeface="Calibri"/>
              </a:defRPr>
            </a:lvl1pPr>
            <a:lvl2pPr marL="0" indent="0">
              <a:lnSpc>
                <a:spcPct val="100000"/>
              </a:lnSpc>
              <a:buFont typeface="Arial"/>
              <a:buNone/>
              <a:defRPr sz="1600" b="1">
                <a:solidFill>
                  <a:schemeClr val="tx1"/>
                </a:solidFill>
                <a:latin typeface="Calibri"/>
                <a:cs typeface="Calibri"/>
              </a:defRPr>
            </a:lvl2pPr>
            <a:lvl3pPr marL="0" indent="0">
              <a:lnSpc>
                <a:spcPct val="100000"/>
              </a:lnSpc>
              <a:buFont typeface="Arial"/>
              <a:buNone/>
              <a:defRPr sz="1600" b="0">
                <a:solidFill>
                  <a:schemeClr val="tx1"/>
                </a:solidFill>
                <a:latin typeface="Calibri"/>
                <a:cs typeface="Calibri"/>
              </a:defRPr>
            </a:lvl3pPr>
            <a:lvl4pPr marL="0" indent="0">
              <a:lnSpc>
                <a:spcPct val="100000"/>
              </a:lnSpc>
              <a:buFont typeface="Arial"/>
              <a:buNone/>
              <a:defRPr sz="1200" b="1" i="0" cap="all">
                <a:solidFill>
                  <a:srgbClr val="2D2D2A"/>
                </a:solidFill>
                <a:latin typeface="Calibri"/>
                <a:cs typeface="Calibri"/>
              </a:defRPr>
            </a:lvl4pPr>
            <a:lvl5pPr marL="0" indent="0">
              <a:lnSpc>
                <a:spcPct val="100000"/>
              </a:lnSpc>
              <a:buFont typeface="Arial"/>
              <a:buNone/>
              <a:defRPr sz="1200" b="1" baseline="0">
                <a:latin typeface="Calibri"/>
                <a:cs typeface="Calibri"/>
              </a:defRPr>
            </a:lvl5pPr>
            <a:lvl6pPr marL="0" indent="0">
              <a:spcBef>
                <a:spcPts val="600"/>
              </a:spcBef>
              <a:buFont typeface="Arial"/>
              <a:buNone/>
              <a:defRPr sz="1200">
                <a:solidFill>
                  <a:schemeClr val="tx2"/>
                </a:solidFill>
                <a:latin typeface="Calibri"/>
                <a:cs typeface="Calibri"/>
              </a:defRPr>
            </a:lvl6pPr>
          </a:lstStyle>
          <a:p>
            <a:r>
              <a:rPr lang="en-US" sz="1800" dirty="0"/>
              <a:t>Click to edit text</a:t>
            </a:r>
          </a:p>
          <a:p>
            <a:pPr lvl="1"/>
            <a:r>
              <a:rPr lang="en-US" sz="1800" dirty="0"/>
              <a:t>Click tab for second level</a:t>
            </a:r>
          </a:p>
          <a:p>
            <a:pPr lvl="2"/>
            <a:r>
              <a:rPr lang="en-US" sz="1800" dirty="0"/>
              <a:t>Click tab for third level</a:t>
            </a:r>
          </a:p>
          <a:p>
            <a:pPr lvl="3">
              <a:spcBef>
                <a:spcPts val="1200"/>
              </a:spcBef>
            </a:pPr>
            <a:r>
              <a:rPr lang="en-US" sz="1400" dirty="0"/>
              <a:t>Click tab for fourth level</a:t>
            </a:r>
          </a:p>
          <a:p>
            <a:pPr lvl="4"/>
            <a:r>
              <a:rPr lang="en-US" sz="1600" dirty="0"/>
              <a:t>Click tab for fifth level</a:t>
            </a:r>
          </a:p>
          <a:p>
            <a:pPr lvl="5"/>
            <a:r>
              <a:rPr lang="en-US" sz="1600" dirty="0"/>
              <a:t>Click tab for sixth level</a:t>
            </a:r>
          </a:p>
        </p:txBody>
      </p:sp>
      <p:sp>
        <p:nvSpPr>
          <p:cNvPr id="15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06400" y="1676401"/>
            <a:ext cx="5384800" cy="1981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/>
              <a:buNone/>
              <a:defRPr sz="1600" b="1" i="0">
                <a:solidFill>
                  <a:srgbClr val="F37021"/>
                </a:solidFill>
                <a:latin typeface="Calibri"/>
                <a:cs typeface="Calibri"/>
              </a:defRPr>
            </a:lvl1pPr>
            <a:lvl2pPr marL="0" indent="0">
              <a:lnSpc>
                <a:spcPct val="100000"/>
              </a:lnSpc>
              <a:buFont typeface="Arial"/>
              <a:buNone/>
              <a:defRPr sz="1600" b="1">
                <a:solidFill>
                  <a:schemeClr val="tx1"/>
                </a:solidFill>
                <a:latin typeface="Calibri"/>
                <a:cs typeface="Calibri"/>
              </a:defRPr>
            </a:lvl2pPr>
            <a:lvl3pPr marL="0" indent="0">
              <a:lnSpc>
                <a:spcPct val="100000"/>
              </a:lnSpc>
              <a:buFont typeface="Arial"/>
              <a:buNone/>
              <a:defRPr sz="1600" b="0">
                <a:solidFill>
                  <a:schemeClr val="tx1"/>
                </a:solidFill>
                <a:latin typeface="Calibri"/>
                <a:cs typeface="Calibri"/>
              </a:defRPr>
            </a:lvl3pPr>
            <a:lvl4pPr marL="0" indent="0">
              <a:lnSpc>
                <a:spcPct val="100000"/>
              </a:lnSpc>
              <a:buFont typeface="Arial"/>
              <a:buNone/>
              <a:defRPr sz="1200" b="1" i="0" cap="all">
                <a:solidFill>
                  <a:srgbClr val="2D2D2A"/>
                </a:solidFill>
                <a:latin typeface="Calibri"/>
                <a:cs typeface="Calibri"/>
              </a:defRPr>
            </a:lvl4pPr>
            <a:lvl5pPr marL="0" indent="0">
              <a:lnSpc>
                <a:spcPct val="100000"/>
              </a:lnSpc>
              <a:buFont typeface="Arial"/>
              <a:buNone/>
              <a:defRPr sz="1200" b="1" baseline="0">
                <a:latin typeface="Calibri"/>
                <a:cs typeface="Calibri"/>
              </a:defRPr>
            </a:lvl5pPr>
            <a:lvl6pPr marL="0" indent="0">
              <a:spcBef>
                <a:spcPts val="600"/>
              </a:spcBef>
              <a:buFont typeface="Arial"/>
              <a:buNone/>
              <a:defRPr sz="1200">
                <a:solidFill>
                  <a:schemeClr val="tx2"/>
                </a:solidFill>
                <a:latin typeface="Calibri"/>
                <a:cs typeface="Calibri"/>
              </a:defRPr>
            </a:lvl6pPr>
          </a:lstStyle>
          <a:p>
            <a:r>
              <a:rPr lang="en-US" sz="1800" dirty="0"/>
              <a:t>Click to edit text</a:t>
            </a:r>
          </a:p>
          <a:p>
            <a:pPr lvl="1"/>
            <a:r>
              <a:rPr lang="en-US" sz="1800" dirty="0"/>
              <a:t>Click tab for second level</a:t>
            </a:r>
          </a:p>
          <a:p>
            <a:pPr lvl="2"/>
            <a:r>
              <a:rPr lang="en-US" sz="1800" dirty="0"/>
              <a:t>Click tab for third level</a:t>
            </a:r>
          </a:p>
          <a:p>
            <a:pPr lvl="3">
              <a:spcBef>
                <a:spcPts val="1200"/>
              </a:spcBef>
            </a:pPr>
            <a:r>
              <a:rPr lang="en-US" sz="1400" dirty="0"/>
              <a:t>Click tab for fourth level</a:t>
            </a:r>
          </a:p>
          <a:p>
            <a:pPr lvl="4"/>
            <a:r>
              <a:rPr lang="en-US" sz="1600" dirty="0"/>
              <a:t>Click tab for fifth level</a:t>
            </a:r>
          </a:p>
          <a:p>
            <a:pPr lvl="5"/>
            <a:r>
              <a:rPr lang="en-US" sz="1600" dirty="0"/>
              <a:t>Click tab for sixth level</a:t>
            </a:r>
          </a:p>
        </p:txBody>
      </p:sp>
      <p:sp>
        <p:nvSpPr>
          <p:cNvPr id="155" name="Content Placeholder 2"/>
          <p:cNvSpPr>
            <a:spLocks noGrp="1"/>
          </p:cNvSpPr>
          <p:nvPr>
            <p:ph idx="17" hasCustomPrompt="1"/>
          </p:nvPr>
        </p:nvSpPr>
        <p:spPr>
          <a:xfrm>
            <a:off x="6403973" y="3810000"/>
            <a:ext cx="5381627" cy="1981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/>
              <a:buNone/>
              <a:defRPr sz="1600" b="1" i="0">
                <a:solidFill>
                  <a:srgbClr val="F37021"/>
                </a:solidFill>
                <a:latin typeface="Calibri"/>
                <a:cs typeface="Calibri"/>
              </a:defRPr>
            </a:lvl1pPr>
            <a:lvl2pPr marL="0" indent="0">
              <a:lnSpc>
                <a:spcPct val="100000"/>
              </a:lnSpc>
              <a:buFont typeface="Arial"/>
              <a:buNone/>
              <a:defRPr sz="1600" b="1">
                <a:solidFill>
                  <a:schemeClr val="tx1"/>
                </a:solidFill>
                <a:latin typeface="Calibri"/>
                <a:cs typeface="Calibri"/>
              </a:defRPr>
            </a:lvl2pPr>
            <a:lvl3pPr marL="0" indent="0">
              <a:lnSpc>
                <a:spcPct val="100000"/>
              </a:lnSpc>
              <a:buFont typeface="Arial"/>
              <a:buNone/>
              <a:defRPr sz="1600" b="0">
                <a:solidFill>
                  <a:schemeClr val="tx1"/>
                </a:solidFill>
                <a:latin typeface="Calibri"/>
                <a:cs typeface="Calibri"/>
              </a:defRPr>
            </a:lvl3pPr>
            <a:lvl4pPr marL="0" indent="0">
              <a:lnSpc>
                <a:spcPct val="100000"/>
              </a:lnSpc>
              <a:buFont typeface="Arial"/>
              <a:buNone/>
              <a:defRPr sz="1200" b="1" i="0" cap="all">
                <a:solidFill>
                  <a:srgbClr val="2D2D2A"/>
                </a:solidFill>
                <a:latin typeface="Calibri"/>
                <a:cs typeface="Calibri"/>
              </a:defRPr>
            </a:lvl4pPr>
            <a:lvl5pPr marL="0" indent="0">
              <a:lnSpc>
                <a:spcPct val="100000"/>
              </a:lnSpc>
              <a:buFont typeface="Arial"/>
              <a:buNone/>
              <a:defRPr sz="1200" b="1" baseline="0">
                <a:latin typeface="Calibri"/>
                <a:cs typeface="Calibri"/>
              </a:defRPr>
            </a:lvl5pPr>
            <a:lvl6pPr marL="0" indent="0">
              <a:spcBef>
                <a:spcPts val="600"/>
              </a:spcBef>
              <a:buFont typeface="Arial"/>
              <a:buNone/>
              <a:defRPr sz="1200">
                <a:solidFill>
                  <a:schemeClr val="tx2"/>
                </a:solidFill>
                <a:latin typeface="Calibri"/>
                <a:cs typeface="Calibri"/>
              </a:defRPr>
            </a:lvl6pPr>
          </a:lstStyle>
          <a:p>
            <a:r>
              <a:rPr lang="en-US" sz="1800" dirty="0"/>
              <a:t>Click to edit text</a:t>
            </a:r>
          </a:p>
          <a:p>
            <a:pPr lvl="1"/>
            <a:r>
              <a:rPr lang="en-US" sz="1800" dirty="0"/>
              <a:t>Click tab for second level</a:t>
            </a:r>
          </a:p>
          <a:p>
            <a:pPr lvl="2"/>
            <a:r>
              <a:rPr lang="en-US" sz="1800" dirty="0"/>
              <a:t>Click tab for third level</a:t>
            </a:r>
          </a:p>
          <a:p>
            <a:pPr lvl="3">
              <a:spcBef>
                <a:spcPts val="1200"/>
              </a:spcBef>
            </a:pPr>
            <a:r>
              <a:rPr lang="en-US" sz="1400" dirty="0"/>
              <a:t>Click tab for fourth level</a:t>
            </a:r>
          </a:p>
          <a:p>
            <a:pPr lvl="4"/>
            <a:r>
              <a:rPr lang="en-US" sz="1600" dirty="0"/>
              <a:t>Click tab for fifth level</a:t>
            </a:r>
          </a:p>
          <a:p>
            <a:pPr lvl="5"/>
            <a:r>
              <a:rPr lang="en-US" sz="1600" dirty="0"/>
              <a:t>Click tab for sixth level</a:t>
            </a:r>
          </a:p>
        </p:txBody>
      </p:sp>
      <p:sp>
        <p:nvSpPr>
          <p:cNvPr id="15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6400" y="3810000"/>
            <a:ext cx="5384800" cy="1981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/>
              <a:buNone/>
              <a:defRPr sz="1600" b="1" i="0">
                <a:solidFill>
                  <a:srgbClr val="F37021"/>
                </a:solidFill>
                <a:latin typeface="Calibri"/>
                <a:cs typeface="Calibri"/>
              </a:defRPr>
            </a:lvl1pPr>
            <a:lvl2pPr marL="0" indent="0">
              <a:lnSpc>
                <a:spcPct val="100000"/>
              </a:lnSpc>
              <a:buFont typeface="Arial"/>
              <a:buNone/>
              <a:defRPr sz="1600" b="1">
                <a:solidFill>
                  <a:schemeClr val="tx1"/>
                </a:solidFill>
                <a:latin typeface="Calibri"/>
                <a:cs typeface="Calibri"/>
              </a:defRPr>
            </a:lvl2pPr>
            <a:lvl3pPr marL="0" indent="0">
              <a:lnSpc>
                <a:spcPct val="100000"/>
              </a:lnSpc>
              <a:buFont typeface="Arial"/>
              <a:buNone/>
              <a:defRPr sz="1600" b="0">
                <a:solidFill>
                  <a:schemeClr val="tx1"/>
                </a:solidFill>
                <a:latin typeface="Calibri"/>
                <a:cs typeface="Calibri"/>
              </a:defRPr>
            </a:lvl3pPr>
            <a:lvl4pPr marL="0" indent="0">
              <a:lnSpc>
                <a:spcPct val="100000"/>
              </a:lnSpc>
              <a:buFont typeface="Arial"/>
              <a:buNone/>
              <a:defRPr sz="1200" b="1" i="0" cap="all">
                <a:solidFill>
                  <a:srgbClr val="2D2D2A"/>
                </a:solidFill>
                <a:latin typeface="Calibri"/>
                <a:cs typeface="Calibri"/>
              </a:defRPr>
            </a:lvl4pPr>
            <a:lvl5pPr marL="0" indent="0">
              <a:lnSpc>
                <a:spcPct val="100000"/>
              </a:lnSpc>
              <a:buFont typeface="Arial"/>
              <a:buNone/>
              <a:defRPr sz="1200" b="1" baseline="0">
                <a:latin typeface="Calibri"/>
                <a:cs typeface="Calibri"/>
              </a:defRPr>
            </a:lvl5pPr>
            <a:lvl6pPr marL="0" indent="0">
              <a:spcBef>
                <a:spcPts val="600"/>
              </a:spcBef>
              <a:buFont typeface="Arial"/>
              <a:buNone/>
              <a:defRPr sz="1200">
                <a:solidFill>
                  <a:schemeClr val="tx2"/>
                </a:solidFill>
                <a:latin typeface="Calibri"/>
                <a:cs typeface="Calibri"/>
              </a:defRPr>
            </a:lvl6pPr>
          </a:lstStyle>
          <a:p>
            <a:r>
              <a:rPr lang="en-US" sz="1800" dirty="0"/>
              <a:t>Click to edit text</a:t>
            </a:r>
          </a:p>
          <a:p>
            <a:pPr lvl="1"/>
            <a:r>
              <a:rPr lang="en-US" sz="1800" dirty="0"/>
              <a:t>Click tab for second level</a:t>
            </a:r>
          </a:p>
          <a:p>
            <a:pPr lvl="2"/>
            <a:r>
              <a:rPr lang="en-US" sz="1800" dirty="0"/>
              <a:t>Click tab for third level</a:t>
            </a:r>
          </a:p>
          <a:p>
            <a:pPr lvl="3">
              <a:spcBef>
                <a:spcPts val="1200"/>
              </a:spcBef>
            </a:pPr>
            <a:r>
              <a:rPr lang="en-US" sz="1400" dirty="0"/>
              <a:t>Click tab for fourth level</a:t>
            </a:r>
          </a:p>
          <a:p>
            <a:pPr lvl="4"/>
            <a:r>
              <a:rPr lang="en-US" sz="1600" dirty="0"/>
              <a:t>Click tab for fifth level</a:t>
            </a:r>
          </a:p>
          <a:p>
            <a:pPr lvl="5"/>
            <a:r>
              <a:rPr lang="en-US" sz="1600" dirty="0"/>
              <a:t>Click tab for sixth level</a:t>
            </a:r>
          </a:p>
        </p:txBody>
      </p:sp>
      <p:sp>
        <p:nvSpPr>
          <p:cNvPr id="159" name="Rectangle 158"/>
          <p:cNvSpPr/>
          <p:nvPr userDrawn="1"/>
        </p:nvSpPr>
        <p:spPr>
          <a:xfrm rot="5400000">
            <a:off x="6019801" y="-1142999"/>
            <a:ext cx="152401" cy="2438400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8458806"/>
      </p:ext>
    </p:extLst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81000"/>
            <a:ext cx="3048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 err="1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71600"/>
            <a:ext cx="7009692" cy="707886"/>
          </a:xfrm>
          <a:solidFill>
            <a:srgbClr val="F37021"/>
          </a:solidFill>
          <a:ln>
            <a:noFill/>
          </a:ln>
        </p:spPr>
        <p:txBody>
          <a:bodyPr lIns="182880" tIns="182880" rIns="182880" bIns="182880">
            <a:spAutoFit/>
          </a:bodyPr>
          <a:lstStyle>
            <a:lvl1pPr algn="l">
              <a:defRPr sz="2400" b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116645243"/>
      </p:ext>
    </p:extLst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rot="5400000">
            <a:off x="6019801" y="-1142999"/>
            <a:ext cx="152401" cy="2438400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 err="1">
              <a:latin typeface="+mj-l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1517336"/>
            <a:ext cx="11379200" cy="3740465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ct val="80000"/>
              <a:buFont typeface="Courier New" panose="02070309020205020404" pitchFamily="49" charset="0"/>
              <a:buChar char="o"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Courier New" panose="02070309020205020404" pitchFamily="49" charset="0"/>
              <a:buChar char="o"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en-US" sz="1600" b="0" i="0" u="none" strike="noStrike" kern="1200" cap="none" spc="0" normalizeH="0" baseline="0" noProof="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bullet point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07109" y="389402"/>
            <a:ext cx="11378465" cy="524998"/>
          </a:xfrm>
        </p:spPr>
        <p:txBody>
          <a:bodyPr lIns="91440" rIns="91440" anchor="t" anchorCtr="0">
            <a:noAutofit/>
          </a:bodyPr>
          <a:lstStyle>
            <a:lvl1pPr algn="ctr">
              <a:defRPr sz="2400"/>
            </a:lvl1pPr>
          </a:lstStyle>
          <a:p>
            <a:r>
              <a:rPr lang="en-US" dirty="0"/>
              <a:t>Click to edit slide 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06400" y="987482"/>
            <a:ext cx="11379200" cy="38411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800" b="0" i="1">
                <a:solidFill>
                  <a:srgbClr val="F37021"/>
                </a:solidFill>
                <a:latin typeface="Georgia"/>
                <a:cs typeface="Georgi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subheading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406400" y="76200"/>
            <a:ext cx="11376027" cy="304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200" b="1" i="0" cap="all">
                <a:solidFill>
                  <a:srgbClr val="F3702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762152095"/>
      </p:ext>
    </p:extLst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 flip="none" rotWithShape="1">
          <a:gsLst>
            <a:gs pos="0">
              <a:schemeClr val="accent4">
                <a:lumMod val="90000"/>
              </a:schemeClr>
            </a:gs>
            <a:gs pos="100000">
              <a:srgbClr val="FFFFFF"/>
            </a:gs>
            <a:gs pos="65000">
              <a:schemeClr val="accent4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22401" y="3548628"/>
            <a:ext cx="9652001" cy="369332"/>
          </a:xfrm>
          <a:noFill/>
        </p:spPr>
        <p:txBody>
          <a:bodyPr wrap="square" lIns="91440" anchor="b" anchorCtr="0">
            <a:spAutoFit/>
          </a:bodyPr>
          <a:lstStyle>
            <a:lvl1pPr algn="l">
              <a:lnSpc>
                <a:spcPct val="75000"/>
              </a:lnSpc>
              <a:defRPr sz="3200" b="0" cap="none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Deck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22400" y="3990202"/>
            <a:ext cx="9652000" cy="276999"/>
          </a:xfrm>
        </p:spPr>
        <p:txBody>
          <a:bodyPr wrap="square" lIns="91440">
            <a:spAutoFit/>
          </a:bodyPr>
          <a:lstStyle>
            <a:lvl1pPr marL="0" indent="0" algn="l">
              <a:lnSpc>
                <a:spcPct val="75000"/>
              </a:lnSpc>
              <a:buNone/>
              <a:defRPr sz="2400" i="0" baseline="0">
                <a:solidFill>
                  <a:schemeClr val="tx1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1422400" y="4572000"/>
            <a:ext cx="9652000" cy="1219200"/>
          </a:xfrm>
        </p:spPr>
        <p:txBody>
          <a:bodyPr lIns="91440" rIns="91440"/>
          <a:lstStyle>
            <a:lvl1pPr>
              <a:spcBef>
                <a:spcPts val="0"/>
              </a:spcBef>
              <a:spcAft>
                <a:spcPts val="0"/>
              </a:spcAft>
              <a:buNone/>
              <a:defRPr sz="1800" baseline="0"/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Project/Presenter/Date goes here (on separate lines)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428199" y="6108562"/>
            <a:ext cx="2610402" cy="733369"/>
            <a:chOff x="1071148" y="6108561"/>
            <a:chExt cx="2540219" cy="733369"/>
          </a:xfrm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148" y="6108561"/>
              <a:ext cx="2540219" cy="733369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 userDrawn="1"/>
          </p:nvCxnSpPr>
          <p:spPr>
            <a:xfrm>
              <a:off x="1143000" y="6836352"/>
              <a:ext cx="2362200" cy="0"/>
            </a:xfrm>
            <a:prstGeom prst="line">
              <a:avLst/>
            </a:prstGeom>
            <a:ln w="57150" cmpd="sng">
              <a:solidFill>
                <a:srgbClr val="F37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2242611"/>
      </p:ext>
    </p:extLst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bg>
      <p:bgPr>
        <a:gradFill flip="none" rotWithShape="1">
          <a:gsLst>
            <a:gs pos="0">
              <a:schemeClr val="accent4">
                <a:lumMod val="90000"/>
              </a:schemeClr>
            </a:gs>
            <a:gs pos="100000">
              <a:srgbClr val="FFFFFF"/>
            </a:gs>
            <a:gs pos="65000">
              <a:schemeClr val="accent4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428199" y="6108562"/>
            <a:ext cx="2610402" cy="733369"/>
            <a:chOff x="1071148" y="6108561"/>
            <a:chExt cx="2540219" cy="733369"/>
          </a:xfrm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148" y="6108561"/>
              <a:ext cx="2540219" cy="733369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 userDrawn="1"/>
          </p:nvCxnSpPr>
          <p:spPr>
            <a:xfrm>
              <a:off x="1143000" y="6836352"/>
              <a:ext cx="2362200" cy="0"/>
            </a:xfrm>
            <a:prstGeom prst="line">
              <a:avLst/>
            </a:prstGeom>
            <a:ln w="57150" cmpd="sng">
              <a:solidFill>
                <a:srgbClr val="F37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320109"/>
      </p:ext>
    </p:extLst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gradFill flip="none" rotWithShape="1">
          <a:gsLst>
            <a:gs pos="0">
              <a:schemeClr val="accent4">
                <a:lumMod val="90000"/>
              </a:schemeClr>
            </a:gs>
            <a:gs pos="100000">
              <a:srgbClr val="FFFFFF"/>
            </a:gs>
            <a:gs pos="65000">
              <a:schemeClr val="accent4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00" y="461178"/>
            <a:ext cx="10261600" cy="524998"/>
          </a:xfrm>
        </p:spPr>
        <p:txBody>
          <a:bodyPr/>
          <a:lstStyle>
            <a:lvl1pPr>
              <a:defRPr sz="2400" baseline="0"/>
            </a:lvl1pPr>
          </a:lstStyle>
          <a:p>
            <a:r>
              <a:rPr lang="en-US" dirty="0"/>
              <a:t>Agenda title goes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03200" y="1219201"/>
            <a:ext cx="1219200" cy="723677"/>
          </a:xfrm>
        </p:spPr>
        <p:txBody>
          <a:bodyPr vert="horz" lIns="0" tIns="0" rIns="0" bIns="0" rtlCol="0" anchor="b" anchorCtr="0">
            <a:noAutofit/>
          </a:bodyPr>
          <a:lstStyle>
            <a:lvl1pPr algn="r">
              <a:defRPr lang="en-US" sz="6000" dirty="0" smtClean="0">
                <a:solidFill>
                  <a:schemeClr val="tx2"/>
                </a:solidFill>
                <a:latin typeface="+mn-lt"/>
              </a:defRPr>
            </a:lvl1pPr>
            <a:lvl2pPr>
              <a:buNone/>
              <a:defRPr lang="en-US" sz="1800" dirty="0">
                <a:solidFill>
                  <a:schemeClr val="tx2"/>
                </a:solidFill>
                <a:latin typeface="Calibri"/>
                <a:cs typeface="Calibri"/>
              </a:defRPr>
            </a:lvl2pPr>
          </a:lstStyle>
          <a:p>
            <a:pPr lvl="0">
              <a:lnSpc>
                <a:spcPct val="95000"/>
              </a:lnSpc>
              <a:spcAft>
                <a:spcPts val="0"/>
              </a:spcAft>
            </a:pPr>
            <a:r>
              <a:rPr lang="en-US" dirty="0"/>
              <a:t>#</a:t>
            </a:r>
          </a:p>
        </p:txBody>
      </p:sp>
      <p:sp>
        <p:nvSpPr>
          <p:cNvPr id="344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3860091" y="1219201"/>
            <a:ext cx="1219200" cy="723677"/>
          </a:xfrm>
        </p:spPr>
        <p:txBody>
          <a:bodyPr vert="horz" lIns="0" tIns="0" rIns="0" bIns="0" rtlCol="0" anchor="b" anchorCtr="0">
            <a:noAutofit/>
          </a:bodyPr>
          <a:lstStyle>
            <a:lvl1pPr algn="r">
              <a:defRPr lang="en-US" sz="6000" dirty="0" smtClean="0">
                <a:solidFill>
                  <a:schemeClr val="tx2"/>
                </a:solidFill>
                <a:latin typeface="+mn-lt"/>
              </a:defRPr>
            </a:lvl1pPr>
            <a:lvl2pPr>
              <a:buNone/>
              <a:defRPr lang="en-US" sz="1800" dirty="0">
                <a:solidFill>
                  <a:schemeClr val="tx2"/>
                </a:solidFill>
                <a:latin typeface="Calibri"/>
                <a:cs typeface="Calibri"/>
              </a:defRPr>
            </a:lvl2pPr>
          </a:lstStyle>
          <a:p>
            <a:pPr lvl="0">
              <a:lnSpc>
                <a:spcPct val="95000"/>
              </a:lnSpc>
              <a:spcAft>
                <a:spcPts val="0"/>
              </a:spcAft>
            </a:pPr>
            <a:r>
              <a:rPr lang="en-US" dirty="0"/>
              <a:t>#</a:t>
            </a:r>
          </a:p>
        </p:txBody>
      </p:sp>
      <p:sp>
        <p:nvSpPr>
          <p:cNvPr id="346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7517691" y="1219201"/>
            <a:ext cx="1219200" cy="723677"/>
          </a:xfrm>
        </p:spPr>
        <p:txBody>
          <a:bodyPr vert="horz" lIns="0" tIns="0" rIns="0" bIns="0" rtlCol="0" anchor="b" anchorCtr="0">
            <a:noAutofit/>
          </a:bodyPr>
          <a:lstStyle>
            <a:lvl1pPr algn="r">
              <a:defRPr lang="en-US" sz="6000" dirty="0" smtClean="0">
                <a:solidFill>
                  <a:schemeClr val="tx2"/>
                </a:solidFill>
                <a:latin typeface="+mn-lt"/>
              </a:defRPr>
            </a:lvl1pPr>
            <a:lvl2pPr>
              <a:buNone/>
              <a:defRPr lang="en-US" sz="1800" dirty="0">
                <a:solidFill>
                  <a:schemeClr val="tx2"/>
                </a:solidFill>
                <a:latin typeface="Calibri"/>
                <a:cs typeface="Calibri"/>
              </a:defRPr>
            </a:lvl2pPr>
          </a:lstStyle>
          <a:p>
            <a:pPr lvl="0">
              <a:lnSpc>
                <a:spcPct val="95000"/>
              </a:lnSpc>
              <a:spcAft>
                <a:spcPts val="0"/>
              </a:spcAft>
            </a:pPr>
            <a:r>
              <a:rPr lang="en-US" dirty="0"/>
              <a:t>#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0" y="1371600"/>
            <a:ext cx="2133600" cy="914400"/>
          </a:xfrm>
        </p:spPr>
        <p:txBody>
          <a:bodyPr/>
          <a:lstStyle>
            <a:lvl1pPr>
              <a:lnSpc>
                <a:spcPct val="80000"/>
              </a:lnSpc>
              <a:defRPr sz="1800">
                <a:solidFill>
                  <a:srgbClr val="696969"/>
                </a:solidFill>
                <a:latin typeface="Calibri"/>
                <a:cs typeface="Calibri"/>
              </a:defRPr>
            </a:lvl1pPr>
            <a:lvl2pPr>
              <a:defRPr sz="1400">
                <a:solidFill>
                  <a:srgbClr val="696969"/>
                </a:solidFill>
                <a:latin typeface="Calibri"/>
                <a:cs typeface="Calibri"/>
              </a:defRPr>
            </a:lvl2pPr>
            <a:lvl3pPr>
              <a:defRPr sz="1400">
                <a:solidFill>
                  <a:srgbClr val="696969"/>
                </a:solidFill>
                <a:latin typeface="Calibri"/>
                <a:cs typeface="Calibri"/>
              </a:defRPr>
            </a:lvl3pPr>
            <a:lvl4pPr>
              <a:defRPr sz="1400">
                <a:solidFill>
                  <a:srgbClr val="696969"/>
                </a:solidFill>
                <a:latin typeface="Calibri"/>
                <a:cs typeface="Calibri"/>
              </a:defRPr>
            </a:lvl4pPr>
            <a:lvl5pPr>
              <a:defRPr sz="1400">
                <a:solidFill>
                  <a:srgbClr val="696969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Agenda item</a:t>
            </a:r>
          </a:p>
        </p:txBody>
      </p:sp>
      <p:sp>
        <p:nvSpPr>
          <p:cNvPr id="354" name="Text Placeholder 18"/>
          <p:cNvSpPr>
            <a:spLocks noGrp="1"/>
          </p:cNvSpPr>
          <p:nvPr>
            <p:ph type="body" sz="quarter" idx="30" hasCustomPrompt="1"/>
          </p:nvPr>
        </p:nvSpPr>
        <p:spPr>
          <a:xfrm>
            <a:off x="5181600" y="1371600"/>
            <a:ext cx="2133600" cy="914400"/>
          </a:xfrm>
        </p:spPr>
        <p:txBody>
          <a:bodyPr/>
          <a:lstStyle>
            <a:lvl1pPr>
              <a:lnSpc>
                <a:spcPct val="80000"/>
              </a:lnSpc>
              <a:defRPr sz="1800">
                <a:solidFill>
                  <a:srgbClr val="696969"/>
                </a:solidFill>
                <a:latin typeface="Calibri"/>
                <a:cs typeface="Calibri"/>
              </a:defRPr>
            </a:lvl1pPr>
            <a:lvl2pPr>
              <a:defRPr sz="1400">
                <a:solidFill>
                  <a:srgbClr val="696969"/>
                </a:solidFill>
                <a:latin typeface="Calibri"/>
                <a:cs typeface="Calibri"/>
              </a:defRPr>
            </a:lvl2pPr>
            <a:lvl3pPr>
              <a:defRPr sz="1400">
                <a:solidFill>
                  <a:srgbClr val="696969"/>
                </a:solidFill>
                <a:latin typeface="Calibri"/>
                <a:cs typeface="Calibri"/>
              </a:defRPr>
            </a:lvl3pPr>
            <a:lvl4pPr>
              <a:defRPr sz="1400">
                <a:solidFill>
                  <a:srgbClr val="696969"/>
                </a:solidFill>
                <a:latin typeface="Calibri"/>
                <a:cs typeface="Calibri"/>
              </a:defRPr>
            </a:lvl4pPr>
            <a:lvl5pPr>
              <a:defRPr sz="1400">
                <a:solidFill>
                  <a:srgbClr val="696969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Agenda item</a:t>
            </a:r>
          </a:p>
        </p:txBody>
      </p:sp>
      <p:sp>
        <p:nvSpPr>
          <p:cNvPr id="355" name="Text Placeholder 18"/>
          <p:cNvSpPr>
            <a:spLocks noGrp="1"/>
          </p:cNvSpPr>
          <p:nvPr>
            <p:ph type="body" sz="quarter" idx="31" hasCustomPrompt="1"/>
          </p:nvPr>
        </p:nvSpPr>
        <p:spPr>
          <a:xfrm>
            <a:off x="8839200" y="1371600"/>
            <a:ext cx="2235200" cy="914400"/>
          </a:xfrm>
        </p:spPr>
        <p:txBody>
          <a:bodyPr/>
          <a:lstStyle>
            <a:lvl1pPr>
              <a:lnSpc>
                <a:spcPct val="80000"/>
              </a:lnSpc>
              <a:defRPr sz="1800">
                <a:solidFill>
                  <a:srgbClr val="696969"/>
                </a:solidFill>
                <a:latin typeface="Calibri"/>
                <a:cs typeface="Calibri"/>
              </a:defRPr>
            </a:lvl1pPr>
            <a:lvl2pPr>
              <a:defRPr sz="1400">
                <a:solidFill>
                  <a:srgbClr val="696969"/>
                </a:solidFill>
                <a:latin typeface="Calibri"/>
                <a:cs typeface="Calibri"/>
              </a:defRPr>
            </a:lvl2pPr>
            <a:lvl3pPr>
              <a:defRPr sz="1400">
                <a:solidFill>
                  <a:srgbClr val="696969"/>
                </a:solidFill>
                <a:latin typeface="Calibri"/>
                <a:cs typeface="Calibri"/>
              </a:defRPr>
            </a:lvl3pPr>
            <a:lvl4pPr>
              <a:defRPr sz="1400">
                <a:solidFill>
                  <a:srgbClr val="696969"/>
                </a:solidFill>
                <a:latin typeface="Calibri"/>
                <a:cs typeface="Calibri"/>
              </a:defRPr>
            </a:lvl4pPr>
            <a:lvl5pPr>
              <a:defRPr sz="1400">
                <a:solidFill>
                  <a:srgbClr val="696969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Agenda item</a:t>
            </a:r>
          </a:p>
        </p:txBody>
      </p:sp>
      <p:sp>
        <p:nvSpPr>
          <p:cNvPr id="356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203200" y="2438401"/>
            <a:ext cx="1219200" cy="723677"/>
          </a:xfrm>
        </p:spPr>
        <p:txBody>
          <a:bodyPr vert="horz" lIns="0" tIns="0" rIns="0" bIns="0" rtlCol="0" anchor="b" anchorCtr="0">
            <a:noAutofit/>
          </a:bodyPr>
          <a:lstStyle>
            <a:lvl1pPr algn="r">
              <a:defRPr lang="en-US" sz="6000" dirty="0" smtClean="0">
                <a:solidFill>
                  <a:schemeClr val="tx2"/>
                </a:solidFill>
                <a:latin typeface="+mn-lt"/>
              </a:defRPr>
            </a:lvl1pPr>
            <a:lvl2pPr>
              <a:buNone/>
              <a:defRPr lang="en-US" sz="1800" dirty="0">
                <a:solidFill>
                  <a:schemeClr val="tx2"/>
                </a:solidFill>
                <a:latin typeface="Calibri"/>
                <a:cs typeface="Calibri"/>
              </a:defRPr>
            </a:lvl2pPr>
          </a:lstStyle>
          <a:p>
            <a:pPr lvl="0">
              <a:lnSpc>
                <a:spcPct val="95000"/>
              </a:lnSpc>
              <a:spcAft>
                <a:spcPts val="0"/>
              </a:spcAft>
            </a:pPr>
            <a:r>
              <a:rPr lang="en-US" dirty="0"/>
              <a:t>#</a:t>
            </a:r>
          </a:p>
        </p:txBody>
      </p:sp>
      <p:sp>
        <p:nvSpPr>
          <p:cNvPr id="360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3860091" y="2438401"/>
            <a:ext cx="1219200" cy="723677"/>
          </a:xfrm>
        </p:spPr>
        <p:txBody>
          <a:bodyPr vert="horz" lIns="0" tIns="0" rIns="0" bIns="0" rtlCol="0" anchor="b" anchorCtr="0">
            <a:noAutofit/>
          </a:bodyPr>
          <a:lstStyle>
            <a:lvl1pPr algn="r">
              <a:defRPr lang="en-US" sz="6000" dirty="0" smtClean="0">
                <a:solidFill>
                  <a:schemeClr val="tx2"/>
                </a:solidFill>
                <a:latin typeface="+mn-lt"/>
              </a:defRPr>
            </a:lvl1pPr>
            <a:lvl2pPr>
              <a:buNone/>
              <a:defRPr lang="en-US" sz="1800" dirty="0">
                <a:solidFill>
                  <a:schemeClr val="tx2"/>
                </a:solidFill>
                <a:latin typeface="Calibri"/>
                <a:cs typeface="Calibri"/>
              </a:defRPr>
            </a:lvl2pPr>
          </a:lstStyle>
          <a:p>
            <a:pPr lvl="0">
              <a:lnSpc>
                <a:spcPct val="95000"/>
              </a:lnSpc>
              <a:spcAft>
                <a:spcPts val="0"/>
              </a:spcAft>
            </a:pPr>
            <a:r>
              <a:rPr lang="en-US" dirty="0"/>
              <a:t>#</a:t>
            </a:r>
          </a:p>
        </p:txBody>
      </p:sp>
      <p:sp>
        <p:nvSpPr>
          <p:cNvPr id="361" name="Text Placeholder 8"/>
          <p:cNvSpPr>
            <a:spLocks noGrp="1"/>
          </p:cNvSpPr>
          <p:nvPr>
            <p:ph type="body" sz="quarter" idx="34" hasCustomPrompt="1"/>
          </p:nvPr>
        </p:nvSpPr>
        <p:spPr>
          <a:xfrm>
            <a:off x="7517691" y="2438401"/>
            <a:ext cx="1219200" cy="723677"/>
          </a:xfrm>
        </p:spPr>
        <p:txBody>
          <a:bodyPr vert="horz" lIns="0" tIns="0" rIns="0" bIns="0" rtlCol="0" anchor="b" anchorCtr="0">
            <a:noAutofit/>
          </a:bodyPr>
          <a:lstStyle>
            <a:lvl1pPr algn="r">
              <a:defRPr lang="en-US" sz="6000" dirty="0" smtClean="0">
                <a:solidFill>
                  <a:schemeClr val="tx2"/>
                </a:solidFill>
                <a:latin typeface="+mn-lt"/>
              </a:defRPr>
            </a:lvl1pPr>
            <a:lvl2pPr>
              <a:buNone/>
              <a:defRPr lang="en-US" sz="1800" dirty="0">
                <a:solidFill>
                  <a:schemeClr val="tx2"/>
                </a:solidFill>
                <a:latin typeface="Calibri"/>
                <a:cs typeface="Calibri"/>
              </a:defRPr>
            </a:lvl2pPr>
          </a:lstStyle>
          <a:p>
            <a:pPr lvl="0">
              <a:lnSpc>
                <a:spcPct val="95000"/>
              </a:lnSpc>
              <a:spcAft>
                <a:spcPts val="0"/>
              </a:spcAft>
            </a:pPr>
            <a:r>
              <a:rPr lang="en-US" dirty="0"/>
              <a:t>#</a:t>
            </a:r>
          </a:p>
        </p:txBody>
      </p:sp>
      <p:sp>
        <p:nvSpPr>
          <p:cNvPr id="362" name="Text Placeholder 18"/>
          <p:cNvSpPr>
            <a:spLocks noGrp="1"/>
          </p:cNvSpPr>
          <p:nvPr>
            <p:ph type="body" sz="quarter" idx="35" hasCustomPrompt="1"/>
          </p:nvPr>
        </p:nvSpPr>
        <p:spPr>
          <a:xfrm>
            <a:off x="1524000" y="2590800"/>
            <a:ext cx="2133600" cy="914400"/>
          </a:xfrm>
        </p:spPr>
        <p:txBody>
          <a:bodyPr/>
          <a:lstStyle>
            <a:lvl1pPr>
              <a:lnSpc>
                <a:spcPct val="80000"/>
              </a:lnSpc>
              <a:defRPr sz="1800">
                <a:solidFill>
                  <a:srgbClr val="696969"/>
                </a:solidFill>
                <a:latin typeface="Calibri"/>
                <a:cs typeface="Calibri"/>
              </a:defRPr>
            </a:lvl1pPr>
            <a:lvl2pPr>
              <a:defRPr sz="1400">
                <a:solidFill>
                  <a:srgbClr val="696969"/>
                </a:solidFill>
                <a:latin typeface="Calibri"/>
                <a:cs typeface="Calibri"/>
              </a:defRPr>
            </a:lvl2pPr>
            <a:lvl3pPr>
              <a:defRPr sz="1400">
                <a:solidFill>
                  <a:srgbClr val="696969"/>
                </a:solidFill>
                <a:latin typeface="Calibri"/>
                <a:cs typeface="Calibri"/>
              </a:defRPr>
            </a:lvl3pPr>
            <a:lvl4pPr>
              <a:defRPr sz="1400">
                <a:solidFill>
                  <a:srgbClr val="696969"/>
                </a:solidFill>
                <a:latin typeface="Calibri"/>
                <a:cs typeface="Calibri"/>
              </a:defRPr>
            </a:lvl4pPr>
            <a:lvl5pPr>
              <a:defRPr sz="1400">
                <a:solidFill>
                  <a:srgbClr val="696969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Agenda item</a:t>
            </a:r>
          </a:p>
        </p:txBody>
      </p:sp>
      <p:sp>
        <p:nvSpPr>
          <p:cNvPr id="363" name="Text Placeholder 18"/>
          <p:cNvSpPr>
            <a:spLocks noGrp="1"/>
          </p:cNvSpPr>
          <p:nvPr>
            <p:ph type="body" sz="quarter" idx="36" hasCustomPrompt="1"/>
          </p:nvPr>
        </p:nvSpPr>
        <p:spPr>
          <a:xfrm>
            <a:off x="5181600" y="2590800"/>
            <a:ext cx="2133600" cy="914400"/>
          </a:xfrm>
        </p:spPr>
        <p:txBody>
          <a:bodyPr/>
          <a:lstStyle>
            <a:lvl1pPr>
              <a:lnSpc>
                <a:spcPct val="80000"/>
              </a:lnSpc>
              <a:defRPr sz="1800">
                <a:solidFill>
                  <a:srgbClr val="696969"/>
                </a:solidFill>
                <a:latin typeface="Calibri"/>
                <a:cs typeface="Calibri"/>
              </a:defRPr>
            </a:lvl1pPr>
            <a:lvl2pPr>
              <a:defRPr sz="1400">
                <a:solidFill>
                  <a:srgbClr val="696969"/>
                </a:solidFill>
                <a:latin typeface="Calibri"/>
                <a:cs typeface="Calibri"/>
              </a:defRPr>
            </a:lvl2pPr>
            <a:lvl3pPr>
              <a:defRPr sz="1400">
                <a:solidFill>
                  <a:srgbClr val="696969"/>
                </a:solidFill>
                <a:latin typeface="Calibri"/>
                <a:cs typeface="Calibri"/>
              </a:defRPr>
            </a:lvl3pPr>
            <a:lvl4pPr>
              <a:defRPr sz="1400">
                <a:solidFill>
                  <a:srgbClr val="696969"/>
                </a:solidFill>
                <a:latin typeface="Calibri"/>
                <a:cs typeface="Calibri"/>
              </a:defRPr>
            </a:lvl4pPr>
            <a:lvl5pPr>
              <a:defRPr sz="1400">
                <a:solidFill>
                  <a:srgbClr val="696969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Agenda item</a:t>
            </a:r>
          </a:p>
        </p:txBody>
      </p:sp>
      <p:sp>
        <p:nvSpPr>
          <p:cNvPr id="364" name="Text Placeholder 18"/>
          <p:cNvSpPr>
            <a:spLocks noGrp="1"/>
          </p:cNvSpPr>
          <p:nvPr>
            <p:ph type="body" sz="quarter" idx="37" hasCustomPrompt="1"/>
          </p:nvPr>
        </p:nvSpPr>
        <p:spPr>
          <a:xfrm>
            <a:off x="8839200" y="2590800"/>
            <a:ext cx="2235200" cy="914400"/>
          </a:xfrm>
        </p:spPr>
        <p:txBody>
          <a:bodyPr/>
          <a:lstStyle>
            <a:lvl1pPr>
              <a:lnSpc>
                <a:spcPct val="80000"/>
              </a:lnSpc>
              <a:defRPr sz="1800">
                <a:solidFill>
                  <a:srgbClr val="696969"/>
                </a:solidFill>
                <a:latin typeface="Calibri"/>
                <a:cs typeface="Calibri"/>
              </a:defRPr>
            </a:lvl1pPr>
            <a:lvl2pPr>
              <a:defRPr sz="1400">
                <a:solidFill>
                  <a:srgbClr val="696969"/>
                </a:solidFill>
                <a:latin typeface="Calibri"/>
                <a:cs typeface="Calibri"/>
              </a:defRPr>
            </a:lvl2pPr>
            <a:lvl3pPr>
              <a:defRPr sz="1400">
                <a:solidFill>
                  <a:srgbClr val="696969"/>
                </a:solidFill>
                <a:latin typeface="Calibri"/>
                <a:cs typeface="Calibri"/>
              </a:defRPr>
            </a:lvl3pPr>
            <a:lvl4pPr>
              <a:defRPr sz="1400">
                <a:solidFill>
                  <a:srgbClr val="696969"/>
                </a:solidFill>
                <a:latin typeface="Calibri"/>
                <a:cs typeface="Calibri"/>
              </a:defRPr>
            </a:lvl4pPr>
            <a:lvl5pPr>
              <a:defRPr sz="1400">
                <a:solidFill>
                  <a:srgbClr val="696969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Agenda item</a:t>
            </a:r>
          </a:p>
        </p:txBody>
      </p:sp>
      <p:sp>
        <p:nvSpPr>
          <p:cNvPr id="365" name="Text Placeholder 8"/>
          <p:cNvSpPr>
            <a:spLocks noGrp="1"/>
          </p:cNvSpPr>
          <p:nvPr>
            <p:ph type="body" sz="quarter" idx="38" hasCustomPrompt="1"/>
          </p:nvPr>
        </p:nvSpPr>
        <p:spPr>
          <a:xfrm>
            <a:off x="203200" y="3657600"/>
            <a:ext cx="1219200" cy="723677"/>
          </a:xfrm>
        </p:spPr>
        <p:txBody>
          <a:bodyPr vert="horz" lIns="0" tIns="0" rIns="0" bIns="0" rtlCol="0" anchor="b" anchorCtr="0">
            <a:noAutofit/>
          </a:bodyPr>
          <a:lstStyle>
            <a:lvl1pPr algn="r">
              <a:defRPr lang="en-US" sz="6000" dirty="0" smtClean="0">
                <a:solidFill>
                  <a:schemeClr val="tx2"/>
                </a:solidFill>
                <a:latin typeface="+mn-lt"/>
              </a:defRPr>
            </a:lvl1pPr>
            <a:lvl2pPr>
              <a:buNone/>
              <a:defRPr lang="en-US" sz="1800" dirty="0">
                <a:solidFill>
                  <a:schemeClr val="tx2"/>
                </a:solidFill>
                <a:latin typeface="Calibri"/>
                <a:cs typeface="Calibri"/>
              </a:defRPr>
            </a:lvl2pPr>
          </a:lstStyle>
          <a:p>
            <a:pPr lvl="0">
              <a:lnSpc>
                <a:spcPct val="95000"/>
              </a:lnSpc>
              <a:spcAft>
                <a:spcPts val="0"/>
              </a:spcAft>
            </a:pPr>
            <a:r>
              <a:rPr lang="en-US" dirty="0"/>
              <a:t>#</a:t>
            </a:r>
          </a:p>
        </p:txBody>
      </p:sp>
      <p:sp>
        <p:nvSpPr>
          <p:cNvPr id="369" name="Text Placeholder 8"/>
          <p:cNvSpPr>
            <a:spLocks noGrp="1"/>
          </p:cNvSpPr>
          <p:nvPr>
            <p:ph type="body" sz="quarter" idx="39" hasCustomPrompt="1"/>
          </p:nvPr>
        </p:nvSpPr>
        <p:spPr>
          <a:xfrm>
            <a:off x="3860091" y="3657600"/>
            <a:ext cx="1219200" cy="723677"/>
          </a:xfrm>
        </p:spPr>
        <p:txBody>
          <a:bodyPr vert="horz" lIns="0" tIns="0" rIns="0" bIns="0" rtlCol="0" anchor="b" anchorCtr="0">
            <a:noAutofit/>
          </a:bodyPr>
          <a:lstStyle>
            <a:lvl1pPr algn="r">
              <a:defRPr lang="en-US" sz="6000" dirty="0" smtClean="0">
                <a:solidFill>
                  <a:schemeClr val="tx2"/>
                </a:solidFill>
                <a:latin typeface="+mn-lt"/>
              </a:defRPr>
            </a:lvl1pPr>
            <a:lvl2pPr>
              <a:buNone/>
              <a:defRPr lang="en-US" sz="1800" dirty="0">
                <a:solidFill>
                  <a:schemeClr val="tx2"/>
                </a:solidFill>
                <a:latin typeface="Calibri"/>
                <a:cs typeface="Calibri"/>
              </a:defRPr>
            </a:lvl2pPr>
          </a:lstStyle>
          <a:p>
            <a:pPr lvl="0">
              <a:lnSpc>
                <a:spcPct val="95000"/>
              </a:lnSpc>
              <a:spcAft>
                <a:spcPts val="0"/>
              </a:spcAft>
            </a:pPr>
            <a:r>
              <a:rPr lang="en-US" dirty="0"/>
              <a:t>#</a:t>
            </a:r>
          </a:p>
        </p:txBody>
      </p:sp>
      <p:sp>
        <p:nvSpPr>
          <p:cNvPr id="370" name="Text Placeholder 8"/>
          <p:cNvSpPr>
            <a:spLocks noGrp="1"/>
          </p:cNvSpPr>
          <p:nvPr>
            <p:ph type="body" sz="quarter" idx="40" hasCustomPrompt="1"/>
          </p:nvPr>
        </p:nvSpPr>
        <p:spPr>
          <a:xfrm>
            <a:off x="7517691" y="3657600"/>
            <a:ext cx="1219200" cy="723677"/>
          </a:xfrm>
        </p:spPr>
        <p:txBody>
          <a:bodyPr vert="horz" lIns="0" tIns="0" rIns="0" bIns="0" rtlCol="0" anchor="b" anchorCtr="0">
            <a:noAutofit/>
          </a:bodyPr>
          <a:lstStyle>
            <a:lvl1pPr algn="r">
              <a:defRPr lang="en-US" sz="6000" dirty="0" smtClean="0">
                <a:solidFill>
                  <a:schemeClr val="tx2"/>
                </a:solidFill>
                <a:latin typeface="+mn-lt"/>
              </a:defRPr>
            </a:lvl1pPr>
            <a:lvl2pPr>
              <a:buNone/>
              <a:defRPr lang="en-US" sz="1800" dirty="0">
                <a:solidFill>
                  <a:schemeClr val="tx2"/>
                </a:solidFill>
                <a:latin typeface="Calibri"/>
                <a:cs typeface="Calibri"/>
              </a:defRPr>
            </a:lvl2pPr>
          </a:lstStyle>
          <a:p>
            <a:pPr lvl="0">
              <a:lnSpc>
                <a:spcPct val="95000"/>
              </a:lnSpc>
              <a:spcAft>
                <a:spcPts val="0"/>
              </a:spcAft>
            </a:pPr>
            <a:r>
              <a:rPr lang="en-US" dirty="0"/>
              <a:t>#</a:t>
            </a:r>
          </a:p>
        </p:txBody>
      </p:sp>
      <p:sp>
        <p:nvSpPr>
          <p:cNvPr id="371" name="Text Placeholder 18"/>
          <p:cNvSpPr>
            <a:spLocks noGrp="1"/>
          </p:cNvSpPr>
          <p:nvPr>
            <p:ph type="body" sz="quarter" idx="41" hasCustomPrompt="1"/>
          </p:nvPr>
        </p:nvSpPr>
        <p:spPr>
          <a:xfrm>
            <a:off x="1524000" y="3810000"/>
            <a:ext cx="2133600" cy="914400"/>
          </a:xfrm>
        </p:spPr>
        <p:txBody>
          <a:bodyPr/>
          <a:lstStyle>
            <a:lvl1pPr>
              <a:lnSpc>
                <a:spcPct val="80000"/>
              </a:lnSpc>
              <a:defRPr sz="1800">
                <a:solidFill>
                  <a:srgbClr val="696969"/>
                </a:solidFill>
                <a:latin typeface="Calibri"/>
                <a:cs typeface="Calibri"/>
              </a:defRPr>
            </a:lvl1pPr>
            <a:lvl2pPr>
              <a:defRPr sz="1400">
                <a:solidFill>
                  <a:srgbClr val="696969"/>
                </a:solidFill>
                <a:latin typeface="Calibri"/>
                <a:cs typeface="Calibri"/>
              </a:defRPr>
            </a:lvl2pPr>
            <a:lvl3pPr>
              <a:defRPr sz="1400">
                <a:solidFill>
                  <a:srgbClr val="696969"/>
                </a:solidFill>
                <a:latin typeface="Calibri"/>
                <a:cs typeface="Calibri"/>
              </a:defRPr>
            </a:lvl3pPr>
            <a:lvl4pPr>
              <a:defRPr sz="1400">
                <a:solidFill>
                  <a:srgbClr val="696969"/>
                </a:solidFill>
                <a:latin typeface="Calibri"/>
                <a:cs typeface="Calibri"/>
              </a:defRPr>
            </a:lvl4pPr>
            <a:lvl5pPr>
              <a:defRPr sz="1400">
                <a:solidFill>
                  <a:srgbClr val="696969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Agenda item</a:t>
            </a:r>
          </a:p>
        </p:txBody>
      </p:sp>
      <p:sp>
        <p:nvSpPr>
          <p:cNvPr id="372" name="Text Placeholder 18"/>
          <p:cNvSpPr>
            <a:spLocks noGrp="1"/>
          </p:cNvSpPr>
          <p:nvPr>
            <p:ph type="body" sz="quarter" idx="42" hasCustomPrompt="1"/>
          </p:nvPr>
        </p:nvSpPr>
        <p:spPr>
          <a:xfrm>
            <a:off x="5181600" y="3810000"/>
            <a:ext cx="2133600" cy="914400"/>
          </a:xfrm>
        </p:spPr>
        <p:txBody>
          <a:bodyPr/>
          <a:lstStyle>
            <a:lvl1pPr>
              <a:lnSpc>
                <a:spcPct val="80000"/>
              </a:lnSpc>
              <a:defRPr sz="1800">
                <a:solidFill>
                  <a:srgbClr val="696969"/>
                </a:solidFill>
                <a:latin typeface="Calibri"/>
                <a:cs typeface="Calibri"/>
              </a:defRPr>
            </a:lvl1pPr>
            <a:lvl2pPr>
              <a:defRPr sz="1400">
                <a:solidFill>
                  <a:srgbClr val="696969"/>
                </a:solidFill>
                <a:latin typeface="Calibri"/>
                <a:cs typeface="Calibri"/>
              </a:defRPr>
            </a:lvl2pPr>
            <a:lvl3pPr>
              <a:defRPr sz="1400">
                <a:solidFill>
                  <a:srgbClr val="696969"/>
                </a:solidFill>
                <a:latin typeface="Calibri"/>
                <a:cs typeface="Calibri"/>
              </a:defRPr>
            </a:lvl3pPr>
            <a:lvl4pPr>
              <a:defRPr sz="1400">
                <a:solidFill>
                  <a:srgbClr val="696969"/>
                </a:solidFill>
                <a:latin typeface="Calibri"/>
                <a:cs typeface="Calibri"/>
              </a:defRPr>
            </a:lvl4pPr>
            <a:lvl5pPr>
              <a:defRPr sz="1400">
                <a:solidFill>
                  <a:srgbClr val="696969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Agenda item</a:t>
            </a:r>
          </a:p>
        </p:txBody>
      </p:sp>
      <p:sp>
        <p:nvSpPr>
          <p:cNvPr id="373" name="Text Placeholder 18"/>
          <p:cNvSpPr>
            <a:spLocks noGrp="1"/>
          </p:cNvSpPr>
          <p:nvPr>
            <p:ph type="body" sz="quarter" idx="43" hasCustomPrompt="1"/>
          </p:nvPr>
        </p:nvSpPr>
        <p:spPr>
          <a:xfrm>
            <a:off x="8839200" y="3810000"/>
            <a:ext cx="2235200" cy="914400"/>
          </a:xfrm>
        </p:spPr>
        <p:txBody>
          <a:bodyPr/>
          <a:lstStyle>
            <a:lvl1pPr>
              <a:lnSpc>
                <a:spcPct val="80000"/>
              </a:lnSpc>
              <a:defRPr sz="1800">
                <a:solidFill>
                  <a:srgbClr val="696969"/>
                </a:solidFill>
                <a:latin typeface="Calibri"/>
                <a:cs typeface="Calibri"/>
              </a:defRPr>
            </a:lvl1pPr>
            <a:lvl2pPr>
              <a:defRPr sz="1400">
                <a:solidFill>
                  <a:srgbClr val="696969"/>
                </a:solidFill>
                <a:latin typeface="Calibri"/>
                <a:cs typeface="Calibri"/>
              </a:defRPr>
            </a:lvl2pPr>
            <a:lvl3pPr>
              <a:defRPr sz="1400">
                <a:solidFill>
                  <a:srgbClr val="696969"/>
                </a:solidFill>
                <a:latin typeface="Calibri"/>
                <a:cs typeface="Calibri"/>
              </a:defRPr>
            </a:lvl3pPr>
            <a:lvl4pPr>
              <a:defRPr sz="1400">
                <a:solidFill>
                  <a:srgbClr val="696969"/>
                </a:solidFill>
                <a:latin typeface="Calibri"/>
                <a:cs typeface="Calibri"/>
              </a:defRPr>
            </a:lvl4pPr>
            <a:lvl5pPr>
              <a:defRPr sz="1400">
                <a:solidFill>
                  <a:srgbClr val="696969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Agenda item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44" hasCustomPrompt="1"/>
          </p:nvPr>
        </p:nvSpPr>
        <p:spPr>
          <a:xfrm>
            <a:off x="203200" y="4953001"/>
            <a:ext cx="1219200" cy="723677"/>
          </a:xfrm>
        </p:spPr>
        <p:txBody>
          <a:bodyPr vert="horz" lIns="0" tIns="0" rIns="0" bIns="0" rtlCol="0" anchor="b" anchorCtr="0">
            <a:noAutofit/>
          </a:bodyPr>
          <a:lstStyle>
            <a:lvl1pPr algn="r">
              <a:defRPr lang="en-US" sz="6000" dirty="0" smtClean="0">
                <a:solidFill>
                  <a:schemeClr val="tx2"/>
                </a:solidFill>
                <a:latin typeface="+mn-lt"/>
              </a:defRPr>
            </a:lvl1pPr>
            <a:lvl2pPr>
              <a:buNone/>
              <a:defRPr lang="en-US" sz="1800" dirty="0">
                <a:solidFill>
                  <a:schemeClr val="tx2"/>
                </a:solidFill>
                <a:latin typeface="Calibri"/>
                <a:cs typeface="Calibri"/>
              </a:defRPr>
            </a:lvl2pPr>
          </a:lstStyle>
          <a:p>
            <a:pPr lvl="0">
              <a:lnSpc>
                <a:spcPct val="95000"/>
              </a:lnSpc>
              <a:spcAft>
                <a:spcPts val="0"/>
              </a:spcAft>
            </a:pPr>
            <a:r>
              <a:rPr lang="en-US" dirty="0"/>
              <a:t>#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45" hasCustomPrompt="1"/>
          </p:nvPr>
        </p:nvSpPr>
        <p:spPr>
          <a:xfrm>
            <a:off x="3860091" y="4953001"/>
            <a:ext cx="1219200" cy="723677"/>
          </a:xfrm>
        </p:spPr>
        <p:txBody>
          <a:bodyPr vert="horz" lIns="0" tIns="0" rIns="0" bIns="0" rtlCol="0" anchor="b" anchorCtr="0">
            <a:noAutofit/>
          </a:bodyPr>
          <a:lstStyle>
            <a:lvl1pPr algn="r">
              <a:defRPr lang="en-US" sz="6000" dirty="0" smtClean="0">
                <a:solidFill>
                  <a:schemeClr val="tx2"/>
                </a:solidFill>
                <a:latin typeface="+mn-lt"/>
              </a:defRPr>
            </a:lvl1pPr>
            <a:lvl2pPr>
              <a:buNone/>
              <a:defRPr lang="en-US" sz="1800" dirty="0">
                <a:solidFill>
                  <a:schemeClr val="tx2"/>
                </a:solidFill>
                <a:latin typeface="Calibri"/>
                <a:cs typeface="Calibri"/>
              </a:defRPr>
            </a:lvl2pPr>
          </a:lstStyle>
          <a:p>
            <a:pPr lvl="0">
              <a:lnSpc>
                <a:spcPct val="95000"/>
              </a:lnSpc>
              <a:spcAft>
                <a:spcPts val="0"/>
              </a:spcAft>
            </a:pPr>
            <a:r>
              <a:rPr lang="en-US" dirty="0"/>
              <a:t>#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46" hasCustomPrompt="1"/>
          </p:nvPr>
        </p:nvSpPr>
        <p:spPr>
          <a:xfrm>
            <a:off x="7517691" y="4953001"/>
            <a:ext cx="1219200" cy="723677"/>
          </a:xfrm>
        </p:spPr>
        <p:txBody>
          <a:bodyPr vert="horz" lIns="0" tIns="0" rIns="0" bIns="0" rtlCol="0" anchor="b" anchorCtr="0">
            <a:noAutofit/>
          </a:bodyPr>
          <a:lstStyle>
            <a:lvl1pPr algn="r">
              <a:defRPr lang="en-US" sz="6000" dirty="0" smtClean="0">
                <a:solidFill>
                  <a:schemeClr val="tx2"/>
                </a:solidFill>
                <a:latin typeface="+mn-lt"/>
              </a:defRPr>
            </a:lvl1pPr>
            <a:lvl2pPr>
              <a:buNone/>
              <a:defRPr lang="en-US" sz="1800" dirty="0">
                <a:solidFill>
                  <a:schemeClr val="tx2"/>
                </a:solidFill>
                <a:latin typeface="Calibri"/>
                <a:cs typeface="Calibri"/>
              </a:defRPr>
            </a:lvl2pPr>
          </a:lstStyle>
          <a:p>
            <a:pPr lvl="0">
              <a:lnSpc>
                <a:spcPct val="95000"/>
              </a:lnSpc>
              <a:spcAft>
                <a:spcPts val="0"/>
              </a:spcAft>
            </a:pPr>
            <a:r>
              <a:rPr lang="en-US" dirty="0"/>
              <a:t>#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47" hasCustomPrompt="1"/>
          </p:nvPr>
        </p:nvSpPr>
        <p:spPr>
          <a:xfrm>
            <a:off x="1524000" y="5105400"/>
            <a:ext cx="2133600" cy="914400"/>
          </a:xfrm>
        </p:spPr>
        <p:txBody>
          <a:bodyPr/>
          <a:lstStyle>
            <a:lvl1pPr>
              <a:lnSpc>
                <a:spcPct val="80000"/>
              </a:lnSpc>
              <a:defRPr sz="1800">
                <a:solidFill>
                  <a:srgbClr val="696969"/>
                </a:solidFill>
                <a:latin typeface="Calibri"/>
                <a:cs typeface="Calibri"/>
              </a:defRPr>
            </a:lvl1pPr>
            <a:lvl2pPr>
              <a:defRPr sz="1400">
                <a:solidFill>
                  <a:srgbClr val="696969"/>
                </a:solidFill>
                <a:latin typeface="Calibri"/>
                <a:cs typeface="Calibri"/>
              </a:defRPr>
            </a:lvl2pPr>
            <a:lvl3pPr>
              <a:defRPr sz="1400">
                <a:solidFill>
                  <a:srgbClr val="696969"/>
                </a:solidFill>
                <a:latin typeface="Calibri"/>
                <a:cs typeface="Calibri"/>
              </a:defRPr>
            </a:lvl3pPr>
            <a:lvl4pPr>
              <a:defRPr sz="1400">
                <a:solidFill>
                  <a:srgbClr val="696969"/>
                </a:solidFill>
                <a:latin typeface="Calibri"/>
                <a:cs typeface="Calibri"/>
              </a:defRPr>
            </a:lvl4pPr>
            <a:lvl5pPr>
              <a:defRPr sz="1400">
                <a:solidFill>
                  <a:srgbClr val="696969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Agenda item</a:t>
            </a: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48" hasCustomPrompt="1"/>
          </p:nvPr>
        </p:nvSpPr>
        <p:spPr>
          <a:xfrm>
            <a:off x="5181600" y="5105400"/>
            <a:ext cx="2133600" cy="914400"/>
          </a:xfrm>
        </p:spPr>
        <p:txBody>
          <a:bodyPr/>
          <a:lstStyle>
            <a:lvl1pPr>
              <a:lnSpc>
                <a:spcPct val="80000"/>
              </a:lnSpc>
              <a:defRPr sz="1800">
                <a:solidFill>
                  <a:srgbClr val="696969"/>
                </a:solidFill>
                <a:latin typeface="Calibri"/>
                <a:cs typeface="Calibri"/>
              </a:defRPr>
            </a:lvl1pPr>
            <a:lvl2pPr>
              <a:defRPr sz="1400">
                <a:solidFill>
                  <a:srgbClr val="696969"/>
                </a:solidFill>
                <a:latin typeface="Calibri"/>
                <a:cs typeface="Calibri"/>
              </a:defRPr>
            </a:lvl2pPr>
            <a:lvl3pPr>
              <a:defRPr sz="1400">
                <a:solidFill>
                  <a:srgbClr val="696969"/>
                </a:solidFill>
                <a:latin typeface="Calibri"/>
                <a:cs typeface="Calibri"/>
              </a:defRPr>
            </a:lvl3pPr>
            <a:lvl4pPr>
              <a:defRPr sz="1400">
                <a:solidFill>
                  <a:srgbClr val="696969"/>
                </a:solidFill>
                <a:latin typeface="Calibri"/>
                <a:cs typeface="Calibri"/>
              </a:defRPr>
            </a:lvl4pPr>
            <a:lvl5pPr>
              <a:defRPr sz="1400">
                <a:solidFill>
                  <a:srgbClr val="696969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Agenda item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49" hasCustomPrompt="1"/>
          </p:nvPr>
        </p:nvSpPr>
        <p:spPr>
          <a:xfrm>
            <a:off x="8839200" y="5105400"/>
            <a:ext cx="2235200" cy="914400"/>
          </a:xfrm>
        </p:spPr>
        <p:txBody>
          <a:bodyPr/>
          <a:lstStyle>
            <a:lvl1pPr>
              <a:lnSpc>
                <a:spcPct val="80000"/>
              </a:lnSpc>
              <a:defRPr sz="1800">
                <a:solidFill>
                  <a:srgbClr val="696969"/>
                </a:solidFill>
                <a:latin typeface="Calibri"/>
                <a:cs typeface="Calibri"/>
              </a:defRPr>
            </a:lvl1pPr>
            <a:lvl2pPr>
              <a:defRPr sz="1400">
                <a:solidFill>
                  <a:srgbClr val="696969"/>
                </a:solidFill>
                <a:latin typeface="Calibri"/>
                <a:cs typeface="Calibri"/>
              </a:defRPr>
            </a:lvl2pPr>
            <a:lvl3pPr>
              <a:defRPr sz="1400">
                <a:solidFill>
                  <a:srgbClr val="696969"/>
                </a:solidFill>
                <a:latin typeface="Calibri"/>
                <a:cs typeface="Calibri"/>
              </a:defRPr>
            </a:lvl3pPr>
            <a:lvl4pPr>
              <a:defRPr sz="1400">
                <a:solidFill>
                  <a:srgbClr val="696969"/>
                </a:solidFill>
                <a:latin typeface="Calibri"/>
                <a:cs typeface="Calibri"/>
              </a:defRPr>
            </a:lvl4pPr>
            <a:lvl5pPr>
              <a:defRPr sz="1400">
                <a:solidFill>
                  <a:srgbClr val="696969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Agenda item</a:t>
            </a:r>
          </a:p>
        </p:txBody>
      </p:sp>
    </p:spTree>
    <p:extLst>
      <p:ext uri="{BB962C8B-B14F-4D97-AF65-F5344CB8AC3E}">
        <p14:creationId xmlns:p14="http://schemas.microsoft.com/office/powerpoint/2010/main" val="3918912751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1117600" y="990600"/>
            <a:ext cx="10058400" cy="502920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400">
                <a:solidFill>
                  <a:srgbClr val="FFFFFF"/>
                </a:solidFill>
              </a:defRPr>
            </a:lvl1pPr>
            <a:lvl2pPr>
              <a:lnSpc>
                <a:spcPct val="90000"/>
              </a:lnSpc>
              <a:defRPr sz="4400">
                <a:solidFill>
                  <a:srgbClr val="FFFFFF"/>
                </a:solidFill>
              </a:defRPr>
            </a:lvl2pPr>
            <a:lvl3pPr>
              <a:lnSpc>
                <a:spcPct val="90000"/>
              </a:lnSpc>
              <a:defRPr sz="4400">
                <a:solidFill>
                  <a:srgbClr val="FFFFFF"/>
                </a:solidFill>
              </a:defRPr>
            </a:lvl3pPr>
            <a:lvl4pPr>
              <a:lnSpc>
                <a:spcPct val="90000"/>
              </a:lnSpc>
              <a:defRPr sz="4400">
                <a:solidFill>
                  <a:srgbClr val="FFFFFF"/>
                </a:solidFill>
              </a:defRPr>
            </a:lvl4pPr>
            <a:lvl5pPr>
              <a:lnSpc>
                <a:spcPct val="90000"/>
              </a:lnSpc>
              <a:defRPr sz="4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152739"/>
      </p:ext>
    </p:extLst>
  </p:cSld>
  <p:clrMapOvr>
    <a:masterClrMapping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gradFill flip="none" rotWithShape="1">
          <a:gsLst>
            <a:gs pos="0">
              <a:schemeClr val="accent4">
                <a:lumMod val="90000"/>
              </a:schemeClr>
            </a:gs>
            <a:gs pos="100000">
              <a:srgbClr val="FFFFFF"/>
            </a:gs>
            <a:gs pos="65000">
              <a:schemeClr val="accent4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22400" y="3939243"/>
            <a:ext cx="5080000" cy="369332"/>
          </a:xfrm>
          <a:noFill/>
        </p:spPr>
        <p:txBody>
          <a:bodyPr wrap="square" lIns="91440" anchor="b" anchorCtr="0">
            <a:spAutoFit/>
          </a:bodyPr>
          <a:lstStyle>
            <a:lvl1pPr algn="l">
              <a:lnSpc>
                <a:spcPct val="75000"/>
              </a:lnSpc>
              <a:defRPr sz="3200" b="0" cap="none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Agenda item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22400" y="4377076"/>
            <a:ext cx="5080000" cy="207749"/>
          </a:xfrm>
        </p:spPr>
        <p:txBody>
          <a:bodyPr wrap="square" lIns="91440">
            <a:spAutoFit/>
          </a:bodyPr>
          <a:lstStyle>
            <a:lvl1pPr marL="0" indent="0" algn="l">
              <a:lnSpc>
                <a:spcPct val="75000"/>
              </a:lnSpc>
              <a:buNone/>
              <a:defRPr sz="1800" b="0" i="0">
                <a:solidFill>
                  <a:srgbClr val="2D2D2A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7112000" y="457200"/>
            <a:ext cx="4673600" cy="3810000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1200"/>
              </a:spcBef>
              <a:defRPr sz="1800" i="0" baseline="0">
                <a:solidFill>
                  <a:srgbClr val="2D2D2A"/>
                </a:solidFill>
                <a:latin typeface="Calibri"/>
                <a:cs typeface="Calibri"/>
              </a:defRPr>
            </a:lvl1pPr>
            <a:lvl2pPr marL="0" indent="4763">
              <a:lnSpc>
                <a:spcPct val="100000"/>
              </a:lnSpc>
              <a:spcBef>
                <a:spcPts val="600"/>
              </a:spcBef>
              <a:tabLst/>
              <a:defRPr sz="1800" i="0">
                <a:solidFill>
                  <a:srgbClr val="2D2D2A"/>
                </a:solidFill>
                <a:latin typeface="Calibri"/>
                <a:cs typeface="Calibri"/>
              </a:defRPr>
            </a:lvl2pPr>
            <a:lvl3pPr marL="0" indent="1588">
              <a:lnSpc>
                <a:spcPct val="100000"/>
              </a:lnSpc>
              <a:spcBef>
                <a:spcPts val="600"/>
              </a:spcBef>
              <a:defRPr sz="1800" i="0">
                <a:solidFill>
                  <a:srgbClr val="2D2D2A"/>
                </a:solidFill>
                <a:latin typeface="Calibri"/>
                <a:cs typeface="Calibri"/>
              </a:defRPr>
            </a:lvl3pPr>
            <a:lvl4pPr marL="0" indent="4763">
              <a:lnSpc>
                <a:spcPct val="100000"/>
              </a:lnSpc>
              <a:spcBef>
                <a:spcPts val="600"/>
              </a:spcBef>
              <a:defRPr sz="1800" i="0">
                <a:solidFill>
                  <a:srgbClr val="2D2D2A"/>
                </a:solidFill>
                <a:latin typeface="Calibri"/>
                <a:cs typeface="Calibri"/>
              </a:defRPr>
            </a:lvl4pPr>
            <a:lvl5pPr marL="0" indent="1588">
              <a:lnSpc>
                <a:spcPct val="100000"/>
              </a:lnSpc>
              <a:spcBef>
                <a:spcPts val="600"/>
              </a:spcBef>
              <a:tabLst/>
              <a:defRPr sz="1800" i="0">
                <a:solidFill>
                  <a:srgbClr val="2D2D2A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Add a description or a list of all agenda items in the deck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908800" y="0"/>
            <a:ext cx="0" cy="4267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957982"/>
      </p:ext>
    </p:extLst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/o sidebar">
    <p:bg>
      <p:bgPr>
        <a:gradFill flip="none" rotWithShape="1">
          <a:gsLst>
            <a:gs pos="0">
              <a:schemeClr val="accent4">
                <a:lumMod val="90000"/>
              </a:schemeClr>
            </a:gs>
            <a:gs pos="100000">
              <a:srgbClr val="FFFFFF"/>
            </a:gs>
            <a:gs pos="65000">
              <a:schemeClr val="accent4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22400" y="3593071"/>
            <a:ext cx="9652000" cy="369332"/>
          </a:xfrm>
          <a:noFill/>
        </p:spPr>
        <p:txBody>
          <a:bodyPr wrap="square" lIns="91440" anchor="b" anchorCtr="0">
            <a:spAutoFit/>
          </a:bodyPr>
          <a:lstStyle>
            <a:lvl1pPr algn="l">
              <a:lnSpc>
                <a:spcPct val="75000"/>
              </a:lnSpc>
              <a:defRPr sz="3200" b="0" cap="none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22400" y="4038601"/>
            <a:ext cx="9652000" cy="207749"/>
          </a:xfrm>
        </p:spPr>
        <p:txBody>
          <a:bodyPr wrap="square" lIns="91440">
            <a:spAutoFit/>
          </a:bodyPr>
          <a:lstStyle>
            <a:lvl1pPr marL="0" indent="0" algn="l">
              <a:lnSpc>
                <a:spcPct val="75000"/>
              </a:lnSpc>
              <a:buNone/>
              <a:defRPr sz="1800" b="0" i="0">
                <a:solidFill>
                  <a:srgbClr val="2D2D2A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269294330"/>
      </p:ext>
    </p:extLst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gradFill flip="none" rotWithShape="1">
          <a:gsLst>
            <a:gs pos="0">
              <a:schemeClr val="accent4">
                <a:lumMod val="90000"/>
              </a:schemeClr>
            </a:gs>
            <a:gs pos="100000">
              <a:srgbClr val="FFFFFF"/>
            </a:gs>
            <a:gs pos="65000">
              <a:schemeClr val="accent4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-1270000" y="2959101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37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104869" y="914400"/>
            <a:ext cx="4883932" cy="2746756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800" baseline="0" dirty="0" smtClean="0">
                <a:solidFill>
                  <a:schemeClr val="tx1"/>
                </a:solidFill>
                <a:latin typeface="Calibri"/>
                <a:cs typeface="Calibri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2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2"/>
                </a:solidFill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2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5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contact info, etc.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422400" y="2548582"/>
            <a:ext cx="5283200" cy="1238843"/>
          </a:xfrm>
        </p:spPr>
        <p:txBody>
          <a:bodyPr anchor="b" anchorCtr="0"/>
          <a:lstStyle>
            <a:lvl1pPr marL="0" algn="l" defTabSz="914400" rtl="0" eaLnBrk="1" latinLnBrk="0" hangingPunct="1">
              <a:lnSpc>
                <a:spcPct val="70000"/>
              </a:lnSpc>
              <a:buNone/>
              <a:defRPr lang="en-US" sz="3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Thank-you text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931376" y="0"/>
            <a:ext cx="0" cy="37338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6908800" y="6119336"/>
            <a:ext cx="51816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endParaRPr lang="en-US" sz="700" b="0" i="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spc="0" baseline="0" dirty="0">
                <a:solidFill>
                  <a:srgbClr val="7F7F7F"/>
                </a:solidFill>
                <a:latin typeface="Calibri"/>
                <a:ea typeface="+mn-ea"/>
                <a:cs typeface="Calibri"/>
              </a:rPr>
              <a:t>© 2016 Virtusa Corporation. </a:t>
            </a:r>
            <a:r>
              <a:rPr lang="en-US" sz="700" b="0" i="0" dirty="0">
                <a:solidFill>
                  <a:srgbClr val="7F7F7F"/>
                </a:solidFill>
                <a:latin typeface="Calibri"/>
                <a:cs typeface="Calibri"/>
              </a:rPr>
              <a:t>All rights reserved. Virtusa and all other related logos are either registered trademarks or trademarks of Virtusa Corporation in the United States, the European Union, and/or India. All other company and service names are the property of their respective holders and may be registered trademarks or trademarks in the United States and/or other countries.</a:t>
            </a:r>
          </a:p>
          <a:p>
            <a:pPr algn="l">
              <a:defRPr/>
            </a:pPr>
            <a:endParaRPr lang="en-US" sz="700" b="0" i="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428199" y="6108562"/>
            <a:ext cx="2762802" cy="733369"/>
            <a:chOff x="1071148" y="6108561"/>
            <a:chExt cx="2540219" cy="733369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148" y="6108561"/>
              <a:ext cx="2540219" cy="733369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 userDrawn="1"/>
          </p:nvCxnSpPr>
          <p:spPr>
            <a:xfrm>
              <a:off x="1143000" y="6836352"/>
              <a:ext cx="2362200" cy="0"/>
            </a:xfrm>
            <a:prstGeom prst="line">
              <a:avLst/>
            </a:prstGeom>
            <a:ln w="57150" cmpd="sng">
              <a:solidFill>
                <a:srgbClr val="F37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3404460"/>
      </p:ext>
    </p:extLst>
  </p:cSld>
  <p:clrMapOvr>
    <a:masterClrMapping/>
  </p:clrMapOvr>
  <p:transition spd="slow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/o sidebar">
    <p:bg>
      <p:bgPr>
        <a:gradFill flip="none" rotWithShape="1">
          <a:gsLst>
            <a:gs pos="0">
              <a:schemeClr val="accent4">
                <a:lumMod val="90000"/>
              </a:schemeClr>
            </a:gs>
            <a:gs pos="100000">
              <a:srgbClr val="FFFFFF"/>
            </a:gs>
            <a:gs pos="65000">
              <a:schemeClr val="accent4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-1270000" y="2959101"/>
            <a:ext cx="6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422400" y="2548582"/>
            <a:ext cx="5283200" cy="1238843"/>
          </a:xfrm>
        </p:spPr>
        <p:txBody>
          <a:bodyPr anchor="b" anchorCtr="0"/>
          <a:lstStyle>
            <a:lvl1pPr marL="0" algn="l" defTabSz="914400" rtl="0" eaLnBrk="1" latinLnBrk="0" hangingPunct="1">
              <a:lnSpc>
                <a:spcPct val="70000"/>
              </a:lnSpc>
              <a:buNone/>
              <a:defRPr lang="en-US" sz="3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Thank-you text goes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908800" y="6119336"/>
            <a:ext cx="51816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endParaRPr lang="en-US" sz="700" b="0" i="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spc="0" baseline="0" dirty="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© 2016 Virtusa Corporation.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All rights reserved. Virtusa and all other related logos are either registered trademarks or trademarks of Virtusa Corporation in the United States, the European Union, and/or India. All other company and service names are the property of their respective holders and may be registered trademarks or trademarks in the United States and/or other countries.</a:t>
            </a:r>
          </a:p>
          <a:p>
            <a:pPr algn="l">
              <a:defRPr/>
            </a:pPr>
            <a:endParaRPr lang="en-US" sz="700" b="0" i="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428199" y="6108562"/>
            <a:ext cx="2762802" cy="733369"/>
            <a:chOff x="1071148" y="6108561"/>
            <a:chExt cx="2540219" cy="733369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148" y="6108561"/>
              <a:ext cx="2540219" cy="733369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 userDrawn="1"/>
          </p:nvCxnSpPr>
          <p:spPr>
            <a:xfrm>
              <a:off x="1143000" y="6836352"/>
              <a:ext cx="2362200" cy="0"/>
            </a:xfrm>
            <a:prstGeom prst="line">
              <a:avLst/>
            </a:prstGeom>
            <a:ln w="57150" cmpd="sng">
              <a:solidFill>
                <a:srgbClr val="F37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849223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1117600" y="990600"/>
            <a:ext cx="10058400" cy="502920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400">
                <a:solidFill>
                  <a:schemeClr val="accent4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4400">
                <a:solidFill>
                  <a:schemeClr val="accent4">
                    <a:lumMod val="50000"/>
                  </a:schemeClr>
                </a:solidFill>
              </a:defRPr>
            </a:lvl2pPr>
            <a:lvl3pPr>
              <a:lnSpc>
                <a:spcPct val="90000"/>
              </a:lnSpc>
              <a:defRPr sz="4400">
                <a:solidFill>
                  <a:schemeClr val="accent4">
                    <a:lumMod val="50000"/>
                  </a:schemeClr>
                </a:solidFill>
              </a:defRPr>
            </a:lvl3pPr>
            <a:lvl4pPr>
              <a:lnSpc>
                <a:spcPct val="90000"/>
              </a:lnSpc>
              <a:defRPr sz="4400">
                <a:solidFill>
                  <a:schemeClr val="accent4">
                    <a:lumMod val="50000"/>
                  </a:schemeClr>
                </a:solidFill>
              </a:defRPr>
            </a:lvl4pPr>
            <a:lvl5pPr>
              <a:lnSpc>
                <a:spcPct val="90000"/>
              </a:lnSpc>
              <a:defRPr sz="4400">
                <a:solidFill>
                  <a:schemeClr val="accent4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0229803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1117600" y="990600"/>
            <a:ext cx="10058400" cy="502920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400">
                <a:solidFill>
                  <a:srgbClr val="FFFFFF"/>
                </a:solidFill>
              </a:defRPr>
            </a:lvl1pPr>
            <a:lvl2pPr>
              <a:lnSpc>
                <a:spcPct val="90000"/>
              </a:lnSpc>
              <a:defRPr sz="4400">
                <a:solidFill>
                  <a:srgbClr val="FFFFFF"/>
                </a:solidFill>
              </a:defRPr>
            </a:lvl2pPr>
            <a:lvl3pPr>
              <a:lnSpc>
                <a:spcPct val="90000"/>
              </a:lnSpc>
              <a:defRPr sz="4400">
                <a:solidFill>
                  <a:srgbClr val="FFFFFF"/>
                </a:solidFill>
              </a:defRPr>
            </a:lvl3pPr>
            <a:lvl4pPr>
              <a:lnSpc>
                <a:spcPct val="90000"/>
              </a:lnSpc>
              <a:defRPr sz="4400">
                <a:solidFill>
                  <a:srgbClr val="FFFFFF"/>
                </a:solidFill>
              </a:defRPr>
            </a:lvl4pPr>
            <a:lvl5pPr>
              <a:lnSpc>
                <a:spcPct val="90000"/>
              </a:lnSpc>
              <a:defRPr sz="4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03200" y="6629400"/>
            <a:ext cx="1727200" cy="22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 err="1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6684252"/>
            <a:ext cx="1125273" cy="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65463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gre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1117600" y="990600"/>
            <a:ext cx="10058400" cy="502920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400">
                <a:solidFill>
                  <a:srgbClr val="FFFFFF"/>
                </a:solidFill>
              </a:defRPr>
            </a:lvl1pPr>
            <a:lvl2pPr>
              <a:lnSpc>
                <a:spcPct val="90000"/>
              </a:lnSpc>
              <a:defRPr sz="4400">
                <a:solidFill>
                  <a:srgbClr val="FFFFFF"/>
                </a:solidFill>
              </a:defRPr>
            </a:lvl2pPr>
            <a:lvl3pPr>
              <a:lnSpc>
                <a:spcPct val="90000"/>
              </a:lnSpc>
              <a:defRPr sz="4400">
                <a:solidFill>
                  <a:srgbClr val="FFFFFF"/>
                </a:solidFill>
              </a:defRPr>
            </a:lvl3pPr>
            <a:lvl4pPr>
              <a:lnSpc>
                <a:spcPct val="90000"/>
              </a:lnSpc>
              <a:defRPr sz="4400">
                <a:solidFill>
                  <a:srgbClr val="FFFFFF"/>
                </a:solidFill>
              </a:defRPr>
            </a:lvl4pPr>
            <a:lvl5pPr>
              <a:lnSpc>
                <a:spcPct val="90000"/>
              </a:lnSpc>
              <a:defRPr sz="4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9600" y="6553200"/>
            <a:ext cx="1219200" cy="304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 err="1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6684252"/>
            <a:ext cx="1125273" cy="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24053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1" y="389402"/>
            <a:ext cx="11582400" cy="524998"/>
          </a:xfrm>
        </p:spPr>
        <p:txBody>
          <a:bodyPr lIns="91440" rIns="91440" anchor="t" anchorCtr="0"/>
          <a:lstStyle>
            <a:lvl1pPr>
              <a:defRPr sz="240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slide headline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304801" y="995852"/>
            <a:ext cx="11582400" cy="2995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 b="0" i="1">
                <a:solidFill>
                  <a:srgbClr val="F37021"/>
                </a:solidFill>
                <a:latin typeface="Georgia"/>
                <a:cs typeface="Georgi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subheading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04800" y="76200"/>
            <a:ext cx="11582400" cy="304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200" b="1" i="0" cap="all">
                <a:solidFill>
                  <a:srgbClr val="F3702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section heading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6019801" y="-1142999"/>
            <a:ext cx="152401" cy="2438400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5406654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1" y="389402"/>
            <a:ext cx="11582400" cy="524998"/>
          </a:xfrm>
        </p:spPr>
        <p:txBody>
          <a:bodyPr lIns="91440" rIns="91440" anchor="t" anchorCtr="0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slide headline</a:t>
            </a:r>
          </a:p>
        </p:txBody>
      </p:sp>
      <p:sp>
        <p:nvSpPr>
          <p:cNvPr id="15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04800" y="990600"/>
            <a:ext cx="11582400" cy="381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800" b="0" i="1">
                <a:solidFill>
                  <a:srgbClr val="F37021"/>
                </a:solidFill>
                <a:latin typeface="Georgia"/>
                <a:cs typeface="Georgi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subheading</a:t>
            </a:r>
          </a:p>
        </p:txBody>
      </p:sp>
      <p:sp>
        <p:nvSpPr>
          <p:cNvPr id="154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04800" y="76200"/>
            <a:ext cx="11582400" cy="304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200" b="1" i="0" cap="all">
                <a:solidFill>
                  <a:srgbClr val="F3702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TOPIC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524001"/>
            <a:ext cx="11582400" cy="48752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/>
              <a:buNone/>
              <a:defRPr sz="1600" b="1" i="0">
                <a:solidFill>
                  <a:srgbClr val="F37021"/>
                </a:solidFill>
                <a:latin typeface="Calibri"/>
                <a:cs typeface="Calibri"/>
              </a:defRPr>
            </a:lvl1pPr>
            <a:lvl2pPr marL="0" indent="0">
              <a:lnSpc>
                <a:spcPct val="100000"/>
              </a:lnSpc>
              <a:buFont typeface="Arial"/>
              <a:buNone/>
              <a:defRPr sz="1600" b="1">
                <a:solidFill>
                  <a:schemeClr val="tx1"/>
                </a:solidFill>
                <a:latin typeface="Calibri"/>
                <a:cs typeface="Calibri"/>
              </a:defRPr>
            </a:lvl2pPr>
            <a:lvl3pPr marL="0" indent="0">
              <a:lnSpc>
                <a:spcPct val="100000"/>
              </a:lnSpc>
              <a:buFont typeface="Arial"/>
              <a:buNone/>
              <a:defRPr sz="1600" b="0">
                <a:solidFill>
                  <a:schemeClr val="tx1"/>
                </a:solidFill>
                <a:latin typeface="Calibri"/>
                <a:cs typeface="Calibri"/>
              </a:defRPr>
            </a:lvl3pPr>
            <a:lvl4pPr marL="0" indent="0">
              <a:lnSpc>
                <a:spcPct val="100000"/>
              </a:lnSpc>
              <a:buFont typeface="Arial"/>
              <a:buNone/>
              <a:defRPr sz="1200" b="1" i="0" cap="all">
                <a:solidFill>
                  <a:srgbClr val="2D2D2A"/>
                </a:solidFill>
                <a:latin typeface="Calibri"/>
                <a:cs typeface="Calibri"/>
              </a:defRPr>
            </a:lvl4pPr>
            <a:lvl5pPr marL="0" indent="0">
              <a:lnSpc>
                <a:spcPct val="100000"/>
              </a:lnSpc>
              <a:buFont typeface="Arial"/>
              <a:buNone/>
              <a:defRPr sz="1200" b="1" baseline="0">
                <a:latin typeface="Calibri"/>
                <a:cs typeface="Calibri"/>
              </a:defRPr>
            </a:lvl5pPr>
            <a:lvl6pPr marL="0" indent="0">
              <a:spcBef>
                <a:spcPts val="600"/>
              </a:spcBef>
              <a:buFont typeface="Arial"/>
              <a:buNone/>
              <a:defRPr sz="1200">
                <a:solidFill>
                  <a:schemeClr val="tx2"/>
                </a:solidFill>
                <a:latin typeface="Calibri"/>
                <a:cs typeface="Calibri"/>
              </a:defRPr>
            </a:lvl6pPr>
          </a:lstStyle>
          <a:p>
            <a:r>
              <a:rPr lang="en-US" sz="1800" dirty="0"/>
              <a:t>Click to edit text</a:t>
            </a:r>
          </a:p>
          <a:p>
            <a:pPr lvl="1"/>
            <a:r>
              <a:rPr lang="en-US" sz="1800" dirty="0"/>
              <a:t>Click tab for second level</a:t>
            </a:r>
          </a:p>
          <a:p>
            <a:pPr lvl="2"/>
            <a:r>
              <a:rPr lang="en-US" sz="1800" dirty="0"/>
              <a:t>Click tab for third level (great for body text)</a:t>
            </a:r>
          </a:p>
          <a:p>
            <a:pPr lvl="3">
              <a:spcBef>
                <a:spcPts val="1200"/>
              </a:spcBef>
            </a:pPr>
            <a:r>
              <a:rPr lang="en-US" sz="1400" dirty="0"/>
              <a:t>Click tab for fourth level (great for sub-heads)</a:t>
            </a:r>
          </a:p>
          <a:p>
            <a:pPr lvl="4"/>
            <a:r>
              <a:rPr lang="en-US" sz="1600" dirty="0"/>
              <a:t>Click tab for fifth level</a:t>
            </a:r>
          </a:p>
          <a:p>
            <a:pPr lvl="5"/>
            <a:r>
              <a:rPr lang="en-US" sz="1600" dirty="0"/>
              <a:t>Click tab for sixth level (great for body text)</a:t>
            </a:r>
          </a:p>
        </p:txBody>
      </p:sp>
      <p:sp>
        <p:nvSpPr>
          <p:cNvPr id="8" name="Rectangle 7"/>
          <p:cNvSpPr/>
          <p:nvPr userDrawn="1"/>
        </p:nvSpPr>
        <p:spPr>
          <a:xfrm rot="5400000">
            <a:off x="6019801" y="-1142999"/>
            <a:ext cx="152401" cy="2438400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9111380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176386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7109" y="381000"/>
            <a:ext cx="11378465" cy="524998"/>
          </a:xfrm>
        </p:spPr>
        <p:txBody>
          <a:bodyPr lIns="91440" rIns="91440" anchor="t" anchorCtr="0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slide headline</a:t>
            </a:r>
          </a:p>
        </p:txBody>
      </p:sp>
      <p:sp>
        <p:nvSpPr>
          <p:cNvPr id="15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06400" y="987482"/>
            <a:ext cx="11379200" cy="38411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800" b="0" i="1">
                <a:solidFill>
                  <a:srgbClr val="F37021"/>
                </a:solidFill>
                <a:latin typeface="Georgia"/>
                <a:cs typeface="Georgi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subheading</a:t>
            </a:r>
          </a:p>
        </p:txBody>
      </p:sp>
      <p:grpSp>
        <p:nvGrpSpPr>
          <p:cNvPr id="303" name="Group 302"/>
          <p:cNvGrpSpPr/>
          <p:nvPr userDrawn="1"/>
        </p:nvGrpSpPr>
        <p:grpSpPr>
          <a:xfrm>
            <a:off x="-201766" y="-141165"/>
            <a:ext cx="12586564" cy="7136527"/>
            <a:chOff x="-151325" y="-141165"/>
            <a:chExt cx="9439923" cy="7136527"/>
          </a:xfrm>
        </p:grpSpPr>
        <p:grpSp>
          <p:nvGrpSpPr>
            <p:cNvPr id="304" name="Group 303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413" name="Straight Connector 412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5" name="Group 414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6" name="Straight Connector 44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6" name="Group 415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4" name="Straight Connector 44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7" name="Group 416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2" name="Straight Connector 44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8" name="Group 417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0" name="Straight Connector 43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9" name="Group 418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38" name="Straight Connector 43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0" name="Group 419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36" name="Straight Connector 43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1" name="Group 420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34" name="Straight Connector 43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2" name="Group 421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32" name="Straight Connector 43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3" name="Group 422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30" name="Straight Connector 42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4" name="Group 423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28" name="Straight Connector 42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5" name="Group 424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26" name="Straight Connector 42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Straight Connector 42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5" name="Group 304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378" name="Straight Connector 377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9" name="Group 378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11" name="Straight Connector 41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0" name="Group 379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09" name="Straight Connector 40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1" name="Group 380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07" name="Straight Connector 40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2" name="Group 381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05" name="Straight Connector 40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3" name="Group 382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03" name="Straight Connector 40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401" name="Straight Connector 40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5" name="Group 384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99" name="Straight Connector 39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6" name="Group 385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97" name="Straight Connector 39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7" name="Group 386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95" name="Straight Connector 39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8" name="Group 387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93" name="Straight Connector 39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9" name="Group 388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91" name="Straight Connector 39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0" name="Straight Connector 389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6" name="Group 305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343" name="Straight Connector 342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4" name="Group 343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76" name="Straight Connector 37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5" name="Group 344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74" name="Straight Connector 37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6" name="Group 345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72" name="Straight Connector 37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7" name="Group 346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70" name="Straight Connector 36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8" name="Group 347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68" name="Straight Connector 36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9" name="Group 348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66" name="Straight Connector 36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64" name="Straight Connector 36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62" name="Straight Connector 36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60" name="Straight Connector 35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3" name="Group 352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58" name="Straight Connector 35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4" name="Group 353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356" name="Straight Connector 35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5" name="Straight Connector 354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7" name="Group 306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308" name="Straight Connector 307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41" name="Straight Connector 34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39" name="Straight Connector 33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2" name="Group 311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37" name="Straight Connector 33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35" name="Straight Connector 33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33" name="Straight Connector 33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31" name="Straight Connector 33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9" name="Straight Connector 32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7" name="Straight Connector 32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8" name="Group 317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5" name="Straight Connector 32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9" name="Group 318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3" name="Straight Connector 32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1" name="Straight Connector 32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8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406400" y="76200"/>
            <a:ext cx="11376027" cy="304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200" b="1" i="0" cap="all">
                <a:solidFill>
                  <a:srgbClr val="F3702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section heading</a:t>
            </a:r>
          </a:p>
        </p:txBody>
      </p:sp>
      <p:sp>
        <p:nvSpPr>
          <p:cNvPr id="15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03973" y="1676401"/>
            <a:ext cx="5381627" cy="47228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/>
              <a:buNone/>
              <a:defRPr sz="1600" b="1" i="0">
                <a:solidFill>
                  <a:srgbClr val="F37021"/>
                </a:solidFill>
                <a:latin typeface="Calibri"/>
                <a:cs typeface="Calibri"/>
              </a:defRPr>
            </a:lvl1pPr>
            <a:lvl2pPr marL="0" indent="0">
              <a:lnSpc>
                <a:spcPct val="100000"/>
              </a:lnSpc>
              <a:buFont typeface="Arial"/>
              <a:buNone/>
              <a:defRPr sz="1600" b="1">
                <a:solidFill>
                  <a:schemeClr val="tx1"/>
                </a:solidFill>
                <a:latin typeface="Calibri"/>
                <a:cs typeface="Calibri"/>
              </a:defRPr>
            </a:lvl2pPr>
            <a:lvl3pPr marL="0" indent="0">
              <a:lnSpc>
                <a:spcPct val="100000"/>
              </a:lnSpc>
              <a:buFont typeface="Arial"/>
              <a:buNone/>
              <a:defRPr sz="1600" b="0">
                <a:solidFill>
                  <a:schemeClr val="tx1"/>
                </a:solidFill>
                <a:latin typeface="Calibri"/>
                <a:cs typeface="Calibri"/>
              </a:defRPr>
            </a:lvl3pPr>
            <a:lvl4pPr marL="0" indent="0">
              <a:lnSpc>
                <a:spcPct val="100000"/>
              </a:lnSpc>
              <a:buFont typeface="Arial"/>
              <a:buNone/>
              <a:defRPr sz="1200" b="1" i="0" cap="all">
                <a:solidFill>
                  <a:srgbClr val="2D2D2A"/>
                </a:solidFill>
                <a:latin typeface="Calibri"/>
                <a:cs typeface="Calibri"/>
              </a:defRPr>
            </a:lvl4pPr>
            <a:lvl5pPr marL="0" indent="0">
              <a:lnSpc>
                <a:spcPct val="100000"/>
              </a:lnSpc>
              <a:buFont typeface="Arial"/>
              <a:buNone/>
              <a:defRPr sz="1200" b="1" baseline="0">
                <a:latin typeface="Calibri"/>
                <a:cs typeface="Calibri"/>
              </a:defRPr>
            </a:lvl5pPr>
            <a:lvl6pPr marL="0" indent="0">
              <a:spcBef>
                <a:spcPts val="600"/>
              </a:spcBef>
              <a:buFont typeface="Arial"/>
              <a:buNone/>
              <a:defRPr sz="1200">
                <a:solidFill>
                  <a:schemeClr val="tx2"/>
                </a:solidFill>
                <a:latin typeface="Calibri"/>
                <a:cs typeface="Calibri"/>
              </a:defRPr>
            </a:lvl6pPr>
          </a:lstStyle>
          <a:p>
            <a:r>
              <a:rPr lang="en-US" sz="1800" dirty="0"/>
              <a:t>Click to edit text</a:t>
            </a:r>
          </a:p>
          <a:p>
            <a:pPr lvl="1"/>
            <a:r>
              <a:rPr lang="en-US" sz="1800" dirty="0"/>
              <a:t>Click tab for second level</a:t>
            </a:r>
          </a:p>
          <a:p>
            <a:pPr lvl="2"/>
            <a:r>
              <a:rPr lang="en-US" sz="1800" dirty="0"/>
              <a:t>Click tab for third level</a:t>
            </a:r>
          </a:p>
          <a:p>
            <a:pPr lvl="3">
              <a:spcBef>
                <a:spcPts val="1200"/>
              </a:spcBef>
            </a:pPr>
            <a:r>
              <a:rPr lang="en-US" sz="1400" dirty="0"/>
              <a:t>Click tab for fourth level</a:t>
            </a:r>
          </a:p>
          <a:p>
            <a:pPr lvl="4"/>
            <a:r>
              <a:rPr lang="en-US" sz="1600" dirty="0"/>
              <a:t>Click tab for fifth level</a:t>
            </a:r>
          </a:p>
          <a:p>
            <a:pPr lvl="5"/>
            <a:r>
              <a:rPr lang="en-US" sz="1600" dirty="0"/>
              <a:t>Click tab for sixth level</a:t>
            </a:r>
          </a:p>
        </p:txBody>
      </p:sp>
      <p:sp>
        <p:nvSpPr>
          <p:cNvPr id="15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06400" y="1676401"/>
            <a:ext cx="5384800" cy="47228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/>
              <a:buNone/>
              <a:defRPr sz="1600" b="1" i="0">
                <a:solidFill>
                  <a:srgbClr val="F37021"/>
                </a:solidFill>
                <a:latin typeface="Calibri"/>
                <a:cs typeface="Calibri"/>
              </a:defRPr>
            </a:lvl1pPr>
            <a:lvl2pPr marL="0" indent="0">
              <a:lnSpc>
                <a:spcPct val="100000"/>
              </a:lnSpc>
              <a:buFont typeface="Arial"/>
              <a:buNone/>
              <a:defRPr sz="1600" b="1">
                <a:solidFill>
                  <a:schemeClr val="tx1"/>
                </a:solidFill>
                <a:latin typeface="Calibri"/>
                <a:cs typeface="Calibri"/>
              </a:defRPr>
            </a:lvl2pPr>
            <a:lvl3pPr marL="0" indent="0">
              <a:lnSpc>
                <a:spcPct val="100000"/>
              </a:lnSpc>
              <a:buFont typeface="Arial"/>
              <a:buNone/>
              <a:defRPr sz="1600" b="0">
                <a:solidFill>
                  <a:schemeClr val="tx1"/>
                </a:solidFill>
                <a:latin typeface="Calibri"/>
                <a:cs typeface="Calibri"/>
              </a:defRPr>
            </a:lvl3pPr>
            <a:lvl4pPr marL="0" indent="0">
              <a:lnSpc>
                <a:spcPct val="100000"/>
              </a:lnSpc>
              <a:buFont typeface="Arial"/>
              <a:buNone/>
              <a:defRPr sz="1200" b="1" i="0" cap="all">
                <a:solidFill>
                  <a:srgbClr val="2D2D2A"/>
                </a:solidFill>
                <a:latin typeface="Calibri"/>
                <a:cs typeface="Calibri"/>
              </a:defRPr>
            </a:lvl4pPr>
            <a:lvl5pPr marL="0" indent="0">
              <a:lnSpc>
                <a:spcPct val="100000"/>
              </a:lnSpc>
              <a:buFont typeface="Arial"/>
              <a:buNone/>
              <a:defRPr sz="1200" b="1" baseline="0">
                <a:latin typeface="Calibri"/>
                <a:cs typeface="Calibri"/>
              </a:defRPr>
            </a:lvl5pPr>
            <a:lvl6pPr marL="0" indent="0">
              <a:spcBef>
                <a:spcPts val="600"/>
              </a:spcBef>
              <a:buFont typeface="Arial"/>
              <a:buNone/>
              <a:defRPr sz="1200">
                <a:solidFill>
                  <a:schemeClr val="tx2"/>
                </a:solidFill>
                <a:latin typeface="Calibri"/>
                <a:cs typeface="Calibri"/>
              </a:defRPr>
            </a:lvl6pPr>
          </a:lstStyle>
          <a:p>
            <a:r>
              <a:rPr lang="en-US" sz="1800" dirty="0"/>
              <a:t>Click to edit text</a:t>
            </a:r>
          </a:p>
          <a:p>
            <a:pPr lvl="1"/>
            <a:r>
              <a:rPr lang="en-US" sz="1800" dirty="0"/>
              <a:t>Click tab for second level</a:t>
            </a:r>
          </a:p>
          <a:p>
            <a:pPr lvl="2"/>
            <a:r>
              <a:rPr lang="en-US" sz="1800" dirty="0"/>
              <a:t>Click tab for third level</a:t>
            </a:r>
          </a:p>
          <a:p>
            <a:pPr lvl="3">
              <a:spcBef>
                <a:spcPts val="1200"/>
              </a:spcBef>
            </a:pPr>
            <a:r>
              <a:rPr lang="en-US" sz="1400" dirty="0"/>
              <a:t>Click tab for fourth level</a:t>
            </a:r>
          </a:p>
          <a:p>
            <a:pPr lvl="4"/>
            <a:r>
              <a:rPr lang="en-US" sz="1600" dirty="0"/>
              <a:t>Click tab for fifth level</a:t>
            </a:r>
          </a:p>
          <a:p>
            <a:pPr lvl="5"/>
            <a:r>
              <a:rPr lang="en-US" sz="1600" dirty="0"/>
              <a:t>Click tab for sixth level</a:t>
            </a:r>
          </a:p>
        </p:txBody>
      </p:sp>
      <p:sp>
        <p:nvSpPr>
          <p:cNvPr id="156" name="Rectangle 155"/>
          <p:cNvSpPr/>
          <p:nvPr userDrawn="1"/>
        </p:nvSpPr>
        <p:spPr>
          <a:xfrm rot="5400000">
            <a:off x="6019801" y="-1142999"/>
            <a:ext cx="152401" cy="2438400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4116753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201766" y="-141165"/>
            <a:ext cx="12586564" cy="7136527"/>
            <a:chOff x="-151325" y="-141165"/>
            <a:chExt cx="9439923" cy="7136527"/>
          </a:xfrm>
        </p:grpSpPr>
        <p:grpSp>
          <p:nvGrpSpPr>
            <p:cNvPr id="11" name="Group 10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120" name="Straight Connector 119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3" name="Straight Connector 15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1" name="Straight Connector 15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Group 123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9" name="Straight Connector 14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7" name="Straight Connector 14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5" name="Straight Connector 14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3" name="Straight Connector 14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1" name="Straight Connector 14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9" name="Straight Connector 13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7" name="Straight Connector 13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5" name="Straight Connector 13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3" name="Straight Connector 13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85" name="Straight Connector 84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8" name="Straight Connector 11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6" name="Straight Connector 11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4" name="Straight Connector 11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2" name="Straight Connector 11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0" name="Straight Connector 10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8" name="Straight Connector 10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6" name="Straight Connector 10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4" name="Straight Connector 10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2" name="Straight Connector 10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0" name="Straight Connector 9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8" name="Straight Connector 9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7" name="Straight Connector 96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50" name="Straight Connector 49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83" name="Straight Connector 8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81" name="Straight Connector 8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9" name="Straight Connector 7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7" name="Straight Connector 7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5" name="Straight Connector 7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3" name="Straight Connector 7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1" name="Straight Connector 7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9" name="Straight Connector 6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7" name="Straight Connector 6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5" name="Straight Connector 6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3" name="Straight Connector 6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Straight Connector 61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8" name="Straight Connector 4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6" name="Straight Connector 4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" name="Straight Connector 4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2" name="Straight Connector 4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0" name="Straight Connector 3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8" name="Straight Connector 3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6" name="Straight Connector 3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4" name="Straight Connector 3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" name="Straight Connector 3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" name="Straight Connector 2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" name="Straight Connector 2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7109" y="466597"/>
            <a:ext cx="11378465" cy="52499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edit slide headline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11659859" y="6708162"/>
            <a:ext cx="524616" cy="1385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fld id="{567A4CEE-210B-4A43-8E57-98E37E0AC15F}" type="slidenum">
              <a:rPr lang="en-US" sz="800" spc="0" baseline="0" smtClean="0">
                <a:solidFill>
                  <a:srgbClr val="2D2D2A"/>
                </a:solidFill>
                <a:latin typeface="+mj-lt"/>
              </a:rPr>
              <a:pPr algn="l"/>
              <a:t>‹#›</a:t>
            </a:fld>
            <a:endParaRPr lang="en-US" sz="800" spc="0" baseline="0" dirty="0">
              <a:solidFill>
                <a:srgbClr val="2D2D2A"/>
              </a:solidFill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600201"/>
            <a:ext cx="11379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Click to edit text</a:t>
            </a:r>
          </a:p>
          <a:p>
            <a:pPr lvl="1"/>
            <a:r>
              <a:rPr lang="en-US" sz="1800" dirty="0"/>
              <a:t>Click tab for second level</a:t>
            </a:r>
          </a:p>
          <a:p>
            <a:pPr lvl="2"/>
            <a:r>
              <a:rPr lang="en-US" sz="1800" dirty="0"/>
              <a:t>Click tab for third level (great for body text)</a:t>
            </a:r>
          </a:p>
          <a:p>
            <a:pPr lvl="3">
              <a:spcBef>
                <a:spcPts val="1200"/>
              </a:spcBef>
            </a:pPr>
            <a:r>
              <a:rPr lang="en-US" sz="1400" dirty="0"/>
              <a:t>Click tab for fourth level (great for sub-heads)</a:t>
            </a:r>
          </a:p>
          <a:p>
            <a:pPr lvl="4"/>
            <a:r>
              <a:rPr lang="en-US" sz="1600" dirty="0"/>
              <a:t>Click tab for fifth level</a:t>
            </a:r>
          </a:p>
          <a:p>
            <a:pPr lvl="5"/>
            <a:r>
              <a:rPr lang="en-US" sz="1600" dirty="0"/>
              <a:t>Click tab for sixth level (great for body text)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6477001"/>
            <a:ext cx="1752601" cy="39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2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58" r:id="rId2"/>
    <p:sldLayoutId id="2147483759" r:id="rId3"/>
    <p:sldLayoutId id="2147483760" r:id="rId4"/>
    <p:sldLayoutId id="2147483761" r:id="rId5"/>
    <p:sldLayoutId id="2147483756" r:id="rId6"/>
    <p:sldLayoutId id="2147483650" r:id="rId7"/>
    <p:sldLayoutId id="2147483763" r:id="rId8"/>
    <p:sldLayoutId id="2147483663" r:id="rId9"/>
    <p:sldLayoutId id="2147483753" r:id="rId10"/>
    <p:sldLayoutId id="2147483668" r:id="rId11"/>
    <p:sldLayoutId id="2147483669" r:id="rId12"/>
    <p:sldLayoutId id="2147483660" r:id="rId13"/>
    <p:sldLayoutId id="2147483754" r:id="rId14"/>
    <p:sldLayoutId id="2147483752" r:id="rId15"/>
    <p:sldLayoutId id="2147483764" r:id="rId16"/>
  </p:sldLayoutIdLst>
  <p:transition spd="slow">
    <p:push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400" kern="1200" cap="none" spc="0" baseline="0">
          <a:solidFill>
            <a:srgbClr val="000000"/>
          </a:solidFill>
          <a:latin typeface="Calibri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0"/>
        </a:spcAft>
        <a:buFont typeface="Calibri" panose="020F0502020204030204" pitchFamily="34" charset="0"/>
        <a:buChar char="​"/>
        <a:defRPr sz="1600" b="1" i="0" kern="1200">
          <a:solidFill>
            <a:srgbClr val="F37021"/>
          </a:solidFill>
          <a:latin typeface="Calibri"/>
          <a:ea typeface="+mn-ea"/>
          <a:cs typeface="Calibri"/>
        </a:defRPr>
      </a:lvl1pPr>
      <a:lvl2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Calibri" panose="020F0502020204030204" pitchFamily="34" charset="0"/>
        <a:buChar char="​"/>
        <a:defRPr sz="1600" b="1" i="0" kern="1200">
          <a:solidFill>
            <a:srgbClr val="2D2D2A"/>
          </a:solidFill>
          <a:latin typeface="Calibri"/>
          <a:ea typeface="+mn-ea"/>
          <a:cs typeface="Calibri"/>
        </a:defRPr>
      </a:lvl2pPr>
      <a:lvl3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Calibri" panose="020F0502020204030204" pitchFamily="34" charset="0"/>
        <a:buChar char="​"/>
        <a:defRPr sz="1200" b="0" i="0" kern="1200">
          <a:solidFill>
            <a:schemeClr val="tx1"/>
          </a:solidFill>
          <a:latin typeface="Calibri"/>
          <a:ea typeface="+mn-ea"/>
          <a:cs typeface="Calibri"/>
        </a:defRPr>
      </a:lvl3pPr>
      <a:lvl4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Calibri" panose="020F0502020204030204" pitchFamily="34" charset="0"/>
        <a:buChar char="​"/>
        <a:defRPr sz="1400" b="1" i="0" kern="1200" cap="all">
          <a:solidFill>
            <a:schemeClr val="tx1"/>
          </a:solidFill>
          <a:latin typeface="Calibri"/>
          <a:ea typeface="+mn-ea"/>
          <a:cs typeface="Calibri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Calibri" panose="020F0502020204030204" pitchFamily="34" charset="0"/>
        <a:buChar char="​"/>
        <a:defRPr sz="1400" b="1" i="0" kern="1200">
          <a:solidFill>
            <a:srgbClr val="7F7F7F"/>
          </a:solidFill>
          <a:latin typeface="Calibri"/>
          <a:ea typeface="+mn-ea"/>
          <a:cs typeface="Calibri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b="0" i="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9000">
              <a:schemeClr val="accent4">
                <a:lumMod val="90000"/>
              </a:schemeClr>
            </a:gs>
            <a:gs pos="100000">
              <a:schemeClr val="bg1"/>
            </a:gs>
            <a:gs pos="59000">
              <a:schemeClr val="accent4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201766" y="-141165"/>
            <a:ext cx="12586564" cy="7136527"/>
            <a:chOff x="-151325" y="-141165"/>
            <a:chExt cx="9439923" cy="7136527"/>
          </a:xfrm>
        </p:grpSpPr>
        <p:grpSp>
          <p:nvGrpSpPr>
            <p:cNvPr id="12" name="Group 11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121" name="Straight Connector 120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3" name="Group 122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4" name="Straight Connector 15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Group 123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2" name="Straight Connector 15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0" name="Straight Connector 14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8" name="Straight Connector 14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6" name="Straight Connector 14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4" name="Straight Connector 14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2" name="Straight Connector 14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0" name="Straight Connector 13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8" name="Straight Connector 13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6" name="Straight Connector 13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Group 132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4" name="Straight Connector 13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Group 12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86" name="Straight Connector 85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7" name="Group 86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9" name="Straight Connector 11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7" name="Straight Connector 11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5" name="Straight Connector 11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3" name="Straight Connector 11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1" name="Straight Connector 11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9" name="Straight Connector 10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7" name="Straight Connector 10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5" name="Straight Connector 10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3" name="Straight Connector 10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1" name="Straight Connector 10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9" name="Straight Connector 9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51" name="Straight Connector 50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Group 51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84" name="Straight Connector 8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82" name="Straight Connector 8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80" name="Straight Connector 7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8" name="Straight Connector 7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6" name="Straight Connector 7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4" name="Straight Connector 7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2" name="Straight Connector 7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0" name="Straight Connector 6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8" name="Straight Connector 6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6" name="Straight Connector 6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 61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4" name="Straight Connector 6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3" name="Straight Connector 62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6" name="Straight Connector 15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9" name="Straight Connector 4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7" name="Straight Connector 4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5" name="Straight Connector 4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3" name="Straight Connector 4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1" name="Straight Connector 4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9" name="Straight Connector 3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7" name="Straight Connector 3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5" name="Straight Connector 3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3" name="Straight Connector 3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1" name="Straight Connector 3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" name="Straight Connector 2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10055227" cy="5249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16101"/>
            <a:ext cx="10055227" cy="45831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10854584" y="6719451"/>
            <a:ext cx="727816" cy="1231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67A4CEE-210B-4A43-8E57-98E37E0AC15F}" type="slidenum">
              <a:rPr lang="en-US" sz="800" spc="0" baseline="0" smtClean="0">
                <a:solidFill>
                  <a:schemeClr val="tx1"/>
                </a:solidFill>
                <a:latin typeface="+mj-lt"/>
              </a:rPr>
              <a:pPr algn="r"/>
              <a:t>‹#›</a:t>
            </a:fld>
            <a:endParaRPr lang="en-US" sz="800" spc="0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7" name="Picture 15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6477001"/>
            <a:ext cx="1752601" cy="39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1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65" r:id="rId2"/>
    <p:sldLayoutId id="2147483737" r:id="rId3"/>
    <p:sldLayoutId id="2147483733" r:id="rId4"/>
    <p:sldLayoutId id="2147483750" r:id="rId5"/>
    <p:sldLayoutId id="2147483734" r:id="rId6"/>
    <p:sldLayoutId id="2147483751" r:id="rId7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kern="1200" cap="none" baseline="0">
          <a:solidFill>
            <a:schemeClr val="tx1">
              <a:lumMod val="75000"/>
              <a:lumOff val="25000"/>
            </a:schemeClr>
          </a:solidFill>
          <a:latin typeface="Calibri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1200"/>
        </a:spcAft>
        <a:buFont typeface="Calibri" panose="020F0502020204030204" pitchFamily="34" charset="0"/>
        <a:buChar char="​"/>
        <a:defRPr sz="1500" i="0" kern="1200">
          <a:solidFill>
            <a:srgbClr val="2D2D2A"/>
          </a:solidFill>
          <a:latin typeface="Calibri"/>
          <a:ea typeface="+mn-ea"/>
          <a:cs typeface="Calibri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​"/>
        <a:defRPr sz="1500" i="0" kern="1200">
          <a:solidFill>
            <a:schemeClr val="tx2"/>
          </a:solidFill>
          <a:latin typeface="Calibri"/>
          <a:ea typeface="+mn-ea"/>
          <a:cs typeface="Calibri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Calibri" panose="020F0502020204030204" pitchFamily="34" charset="0"/>
        <a:buChar char="​"/>
        <a:defRPr sz="1100" i="0" kern="1200">
          <a:solidFill>
            <a:schemeClr val="tx2"/>
          </a:solidFill>
          <a:latin typeface="Calibri"/>
          <a:ea typeface="+mn-ea"/>
          <a:cs typeface="Calibri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buFont typeface="Calibri" panose="020F0502020204030204" pitchFamily="34" charset="0"/>
        <a:buChar char="​"/>
        <a:defRPr sz="1100" i="0" kern="1200">
          <a:solidFill>
            <a:schemeClr val="accent5"/>
          </a:solidFill>
          <a:latin typeface="Calibri"/>
          <a:ea typeface="+mn-ea"/>
          <a:cs typeface="Calibri"/>
        </a:defRPr>
      </a:lvl4pPr>
      <a:lvl5pPr marL="0" indent="0" algn="l" defTabSz="914400" rtl="0" eaLnBrk="1" latinLnBrk="0" hangingPunct="1">
        <a:lnSpc>
          <a:spcPct val="150000"/>
        </a:lnSpc>
        <a:spcBef>
          <a:spcPts val="0"/>
        </a:spcBef>
        <a:buFont typeface="Calibri" panose="020F0502020204030204" pitchFamily="34" charset="0"/>
        <a:buChar char="​"/>
        <a:defRPr sz="700" i="0" kern="1200">
          <a:solidFill>
            <a:schemeClr val="tx2"/>
          </a:solidFill>
          <a:latin typeface="Calibri"/>
          <a:ea typeface="+mn-ea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jp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jpg"/><Relationship Id="rId9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image" Target="../media/image27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12" Type="http://schemas.openxmlformats.org/officeDocument/2006/relationships/image" Target="../media/image26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emf"/><Relationship Id="rId11" Type="http://schemas.openxmlformats.org/officeDocument/2006/relationships/image" Target="../media/image25.emf"/><Relationship Id="rId5" Type="http://schemas.openxmlformats.org/officeDocument/2006/relationships/image" Target="../media/image19.emf"/><Relationship Id="rId15" Type="http://schemas.openxmlformats.org/officeDocument/2006/relationships/image" Target="../media/image2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Relationship Id="rId14" Type="http://schemas.openxmlformats.org/officeDocument/2006/relationships/image" Target="../media/image28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emf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733800"/>
            <a:ext cx="12192000" cy="685800"/>
          </a:xfrm>
          <a:prstGeom prst="rect">
            <a:avLst/>
          </a:prstGeom>
          <a:solidFill>
            <a:srgbClr val="000000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3900" y="183273"/>
            <a:ext cx="10744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4200" b="1">
                <a:solidFill>
                  <a:srgbClr val="FF93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lang="en-US" sz="6000" dirty="0">
                <a:solidFill>
                  <a:srgbClr val="F37021"/>
                </a:solidFill>
                <a:effectLst>
                  <a:outerShdw blurRad="101600" dist="38100" dir="2700000" sx="99000" sy="99000" algn="tl" rotWithShape="0">
                    <a:srgbClr val="000000">
                      <a:alpha val="66000"/>
                    </a:srgbClr>
                  </a:outerShdw>
                </a:effectLst>
                <a:latin typeface="Tw Cen MT" charset="0"/>
                <a:ea typeface="Tw Cen MT" charset="0"/>
                <a:cs typeface="Tw Cen MT" charset="0"/>
                <a:sym typeface="Calibri"/>
              </a:rPr>
              <a:t>Digital Experiences</a:t>
            </a:r>
          </a:p>
          <a:p>
            <a:pPr algn="ctr">
              <a:defRPr sz="4200" b="1">
                <a:solidFill>
                  <a:srgbClr val="FF93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lang="en-US" sz="6000" dirty="0">
                <a:solidFill>
                  <a:srgbClr val="F37021"/>
                </a:solidFill>
                <a:effectLst>
                  <a:outerShdw blurRad="101600" dist="38100" dir="2700000" sx="99000" sy="99000" algn="tl" rotWithShape="0">
                    <a:srgbClr val="000000">
                      <a:alpha val="66000"/>
                    </a:srgbClr>
                  </a:outerShdw>
                </a:effectLst>
                <a:latin typeface="Tw Cen MT" charset="0"/>
                <a:ea typeface="Tw Cen MT" charset="0"/>
                <a:cs typeface="Tw Cen MT" charset="0"/>
                <a:sym typeface="Calibri"/>
              </a:rPr>
              <a:t>for </a:t>
            </a:r>
          </a:p>
          <a:p>
            <a:pPr algn="ctr">
              <a:defRPr sz="4200" b="1">
                <a:solidFill>
                  <a:srgbClr val="FF93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lang="en-US" sz="6000" dirty="0">
                <a:solidFill>
                  <a:srgbClr val="F37021"/>
                </a:solidFill>
                <a:effectLst>
                  <a:outerShdw blurRad="101600" dist="38100" dir="2700000" sx="99000" sy="99000" algn="tl" rotWithShape="0">
                    <a:srgbClr val="000000">
                      <a:alpha val="66000"/>
                    </a:srgbClr>
                  </a:outerShdw>
                </a:effectLst>
                <a:latin typeface="Tw Cen MT" charset="0"/>
                <a:ea typeface="Tw Cen MT" charset="0"/>
                <a:cs typeface="Tw Cen MT" charset="0"/>
                <a:sym typeface="Calibri"/>
              </a:rPr>
              <a:t>Insurance Domain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0" y="3902827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OPPORTUNITIES TO INNOVATE AND ENERGIZE THE DIGITAL ROADMAP</a:t>
            </a:r>
          </a:p>
        </p:txBody>
      </p:sp>
    </p:spTree>
    <p:extLst>
      <p:ext uri="{BB962C8B-B14F-4D97-AF65-F5344CB8AC3E}">
        <p14:creationId xmlns:p14="http://schemas.microsoft.com/office/powerpoint/2010/main" val="715161530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Adobe Partnership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905001" y="533400"/>
            <a:ext cx="8229600" cy="622756"/>
          </a:xfrm>
          <a:prstGeom prst="rect">
            <a:avLst/>
          </a:prstGeom>
        </p:spPr>
        <p:txBody>
          <a:bodyPr vert="horz" lIns="91440" tIns="0" rIns="9144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none" spc="0" baseline="0">
                <a:solidFill>
                  <a:srgbClr val="0000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CEM Practice at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VirtusaPolaris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57963" y="1184273"/>
            <a:ext cx="3251275" cy="1028087"/>
            <a:chOff x="4451298" y="3474300"/>
            <a:chExt cx="3251275" cy="1028087"/>
          </a:xfrm>
        </p:grpSpPr>
        <p:sp>
          <p:nvSpPr>
            <p:cNvPr id="14" name="Rectangle 13"/>
            <p:cNvSpPr/>
            <p:nvPr/>
          </p:nvSpPr>
          <p:spPr>
            <a:xfrm>
              <a:off x="5796379" y="3695957"/>
              <a:ext cx="19061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pc="-50" dirty="0">
                  <a:solidFill>
                    <a:sysClr val="windowText" lastClr="000000"/>
                  </a:solidFill>
                  <a:cs typeface="Avenir Light"/>
                </a:rPr>
                <a:t>Innovation Partner </a:t>
              </a:r>
            </a:p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pc="-50" dirty="0">
                  <a:solidFill>
                    <a:sysClr val="windowText" lastClr="000000"/>
                  </a:solidFill>
                  <a:cs typeface="Avenir Light"/>
                </a:rPr>
                <a:t>of the Year 2015</a:t>
              </a:r>
            </a:p>
          </p:txBody>
        </p:sp>
        <p:pic>
          <p:nvPicPr>
            <p:cNvPr id="15" name="Picture 15" descr="http://sphotos-c.ak.fbcdn.net/hphotos-ak-ash3/600769_10151460776538871_1382395100_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1298" y="3474300"/>
              <a:ext cx="1006308" cy="1028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 bwMode="auto">
            <a:xfrm>
              <a:off x="5570530" y="3510755"/>
              <a:ext cx="0" cy="9551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1015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7" name="Rectangle 16"/>
          <p:cNvSpPr/>
          <p:nvPr/>
        </p:nvSpPr>
        <p:spPr bwMode="auto">
          <a:xfrm>
            <a:off x="1762301" y="2399384"/>
            <a:ext cx="4248388" cy="1666673"/>
          </a:xfrm>
          <a:prstGeom prst="rect">
            <a:avLst/>
          </a:prstGeom>
          <a:solidFill>
            <a:srgbClr val="FFFFCC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15A6BE"/>
              </a:buClr>
            </a:pPr>
            <a:r>
              <a:rPr lang="en-US" sz="1600" b="1" dirty="0">
                <a:solidFill>
                  <a:prstClr val="black"/>
                </a:solidFill>
                <a:cs typeface="Avenir Book"/>
                <a:sym typeface="Helvetica Light" charset="0"/>
              </a:rPr>
              <a:t>Established Expertise</a:t>
            </a:r>
          </a:p>
          <a:p>
            <a:pPr fontAlgn="base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15A6BE"/>
              </a:buClr>
            </a:pPr>
            <a:r>
              <a:rPr lang="en-US" sz="1400" dirty="0">
                <a:solidFill>
                  <a:prstClr val="black"/>
                </a:solidFill>
                <a:cs typeface="Avenir Book"/>
                <a:sym typeface="Helvetica Light" charset="0"/>
              </a:rPr>
              <a:t>Adobe Innovation Partner of the Year 2015</a:t>
            </a:r>
          </a:p>
          <a:p>
            <a:pPr fontAlgn="base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15A6BE"/>
              </a:buClr>
            </a:pPr>
            <a:r>
              <a:rPr lang="en-US" sz="1400" dirty="0">
                <a:solidFill>
                  <a:prstClr val="black"/>
                </a:solidFill>
                <a:cs typeface="Avenir Book"/>
                <a:sym typeface="Helvetica Light" charset="0"/>
              </a:rPr>
              <a:t>200+ skilled consultants dedicated to CEM</a:t>
            </a:r>
          </a:p>
          <a:p>
            <a:pPr fontAlgn="base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15A6BE"/>
              </a:buClr>
            </a:pPr>
            <a:r>
              <a:rPr lang="en-US" sz="1400" dirty="0">
                <a:solidFill>
                  <a:prstClr val="black"/>
                </a:solidFill>
                <a:cs typeface="Avenir Book"/>
                <a:sym typeface="Helvetica Light" charset="0"/>
              </a:rPr>
              <a:t>Successful implementations for Fortune 2000 clients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762301" y="4158839"/>
            <a:ext cx="4248388" cy="1817337"/>
          </a:xfrm>
          <a:prstGeom prst="rect">
            <a:avLst/>
          </a:prstGeom>
          <a:solidFill>
            <a:srgbClr val="FFFFCC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15A6BE"/>
              </a:buClr>
            </a:pPr>
            <a:r>
              <a:rPr lang="en-US" sz="1600" b="1" dirty="0">
                <a:solidFill>
                  <a:prstClr val="black"/>
                </a:solidFill>
                <a:cs typeface="Avenir Book"/>
                <a:sym typeface="Helvetica Light" charset="0"/>
              </a:rPr>
              <a:t>End-to-End Solution</a:t>
            </a:r>
          </a:p>
          <a:p>
            <a:pPr fontAlgn="base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15A6BE"/>
              </a:buClr>
            </a:pPr>
            <a:r>
              <a:rPr lang="en-US" sz="1400" dirty="0">
                <a:solidFill>
                  <a:prstClr val="black"/>
                </a:solidFill>
                <a:cs typeface="Avenir Book"/>
                <a:sym typeface="Helvetica Light" charset="0"/>
              </a:rPr>
              <a:t>Agile development with continuous delivery</a:t>
            </a:r>
          </a:p>
          <a:p>
            <a:pPr fontAlgn="base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15A6BE"/>
              </a:buClr>
            </a:pPr>
            <a:r>
              <a:rPr lang="en-US" sz="1400" dirty="0">
                <a:solidFill>
                  <a:prstClr val="black"/>
                </a:solidFill>
                <a:cs typeface="Avenir Book"/>
                <a:sym typeface="Helvetica Light" charset="0"/>
              </a:rPr>
              <a:t>Infrastructure integration (In-premise, as well as Cloud)</a:t>
            </a:r>
          </a:p>
          <a:p>
            <a:pPr fontAlgn="base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15A6BE"/>
              </a:buClr>
            </a:pPr>
            <a:r>
              <a:rPr lang="en-US" sz="1400" dirty="0">
                <a:solidFill>
                  <a:prstClr val="black"/>
                </a:solidFill>
                <a:cs typeface="Avenir Book"/>
                <a:sym typeface="Helvetica Light" charset="0"/>
              </a:rPr>
              <a:t>Managed services for SLA based Application support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6106961" y="4158839"/>
            <a:ext cx="4248388" cy="1817337"/>
          </a:xfrm>
          <a:prstGeom prst="rect">
            <a:avLst/>
          </a:prstGeom>
          <a:solidFill>
            <a:srgbClr val="FFFFCC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15A6BE"/>
              </a:buClr>
            </a:pPr>
            <a:r>
              <a:rPr lang="en-US" sz="1600" b="1" dirty="0">
                <a:solidFill>
                  <a:prstClr val="black"/>
                </a:solidFill>
                <a:cs typeface="Avenir Book"/>
                <a:sym typeface="Helvetica Light" charset="0"/>
              </a:rPr>
              <a:t>Virtusa Launchpad &amp; Accelerators</a:t>
            </a:r>
            <a:endParaRPr lang="en-US" sz="1400" dirty="0">
              <a:solidFill>
                <a:prstClr val="black"/>
              </a:solidFill>
              <a:cs typeface="Avenir Book"/>
              <a:sym typeface="Helvetica Light" charset="0"/>
            </a:endParaRPr>
          </a:p>
          <a:p>
            <a:pPr fontAlgn="base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15A6BE"/>
              </a:buClr>
            </a:pPr>
            <a:r>
              <a:rPr lang="en-US" sz="1400" dirty="0">
                <a:solidFill>
                  <a:prstClr val="black"/>
                </a:solidFill>
                <a:cs typeface="Avenir Book"/>
                <a:sym typeface="Helvetica Light" charset="0"/>
              </a:rPr>
              <a:t>Pre-built AEM components for rapid development</a:t>
            </a:r>
          </a:p>
          <a:p>
            <a:pPr fontAlgn="base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15A6BE"/>
              </a:buClr>
            </a:pPr>
            <a:r>
              <a:rPr lang="en-GB" sz="1400" dirty="0">
                <a:solidFill>
                  <a:prstClr val="black"/>
                </a:solidFill>
              </a:rPr>
              <a:t>Domain-specific ‘ready-to-use’ AEM solutions</a:t>
            </a:r>
            <a:endParaRPr lang="en-US" sz="1400" dirty="0">
              <a:solidFill>
                <a:prstClr val="black"/>
              </a:solidFill>
              <a:cs typeface="Avenir Book"/>
              <a:sym typeface="Helvetica Light" charset="0"/>
            </a:endParaRPr>
          </a:p>
          <a:p>
            <a:pPr fontAlgn="base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15A6BE"/>
              </a:buClr>
            </a:pPr>
            <a:r>
              <a:rPr lang="en-US" sz="1400" dirty="0">
                <a:solidFill>
                  <a:prstClr val="black"/>
                </a:solidFill>
                <a:cs typeface="Avenir Book"/>
                <a:sym typeface="Helvetica Light" charset="0"/>
              </a:rPr>
              <a:t>Working AEM site in as low as 2 months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62301" y="6152150"/>
            <a:ext cx="8606696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rgbClr val="15A6BE"/>
              </a:buClr>
            </a:pPr>
            <a:r>
              <a:rPr lang="en-US" sz="1600" dirty="0">
                <a:solidFill>
                  <a:srgbClr val="4F81BD">
                    <a:lumMod val="25000"/>
                  </a:srgbClr>
                </a:solidFill>
                <a:cs typeface="Avenir Book" charset="0"/>
                <a:sym typeface="Helvetica Light" charset="0"/>
              </a:rPr>
              <a:t>CEM practice delivers speed, unmatched value and uncompromised quality for today’s market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324600" y="1172471"/>
            <a:ext cx="3091913" cy="2726981"/>
            <a:chOff x="4935556" y="2301381"/>
            <a:chExt cx="3091913" cy="2726981"/>
          </a:xfrm>
        </p:grpSpPr>
        <p:sp>
          <p:nvSpPr>
            <p:cNvPr id="22" name="Cube 21"/>
            <p:cNvSpPr/>
            <p:nvPr/>
          </p:nvSpPr>
          <p:spPr bwMode="auto">
            <a:xfrm>
              <a:off x="5253572" y="3355226"/>
              <a:ext cx="2772567" cy="1359398"/>
            </a:xfrm>
            <a:prstGeom prst="cube">
              <a:avLst/>
            </a:prstGeom>
            <a:solidFill>
              <a:schemeClr val="accent4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400" i="1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  <p:sp>
          <p:nvSpPr>
            <p:cNvPr id="23" name="Cube 22"/>
            <p:cNvSpPr/>
            <p:nvPr/>
          </p:nvSpPr>
          <p:spPr bwMode="auto">
            <a:xfrm>
              <a:off x="5266930" y="2330677"/>
              <a:ext cx="1574605" cy="1359398"/>
            </a:xfrm>
            <a:prstGeom prst="cube">
              <a:avLst/>
            </a:prstGeom>
            <a:solidFill>
              <a:srgbClr val="6600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prstClr val="white"/>
                  </a:solidFill>
                </a:rPr>
                <a:t>Integration</a:t>
              </a:r>
            </a:p>
          </p:txBody>
        </p:sp>
        <p:sp>
          <p:nvSpPr>
            <p:cNvPr id="24" name="Cube 23"/>
            <p:cNvSpPr/>
            <p:nvPr/>
          </p:nvSpPr>
          <p:spPr bwMode="auto">
            <a:xfrm>
              <a:off x="6452864" y="2325949"/>
              <a:ext cx="1574605" cy="1359398"/>
            </a:xfrm>
            <a:prstGeom prst="cube">
              <a:avLst/>
            </a:prstGeom>
            <a:solidFill>
              <a:schemeClr val="accent4">
                <a:lumMod val="9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prstClr val="white"/>
                  </a:solidFill>
                </a:rPr>
                <a:t>Environment</a:t>
              </a:r>
            </a:p>
          </p:txBody>
        </p:sp>
        <p:sp>
          <p:nvSpPr>
            <p:cNvPr id="25" name="Cube 24"/>
            <p:cNvSpPr/>
            <p:nvPr/>
          </p:nvSpPr>
          <p:spPr bwMode="auto">
            <a:xfrm>
              <a:off x="4935978" y="3668964"/>
              <a:ext cx="2772567" cy="1359398"/>
            </a:xfrm>
            <a:prstGeom prst="cube">
              <a:avLst/>
            </a:prstGeom>
            <a:solidFill>
              <a:schemeClr val="accent4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prstClr val="white"/>
                  </a:solidFill>
                </a:rPr>
                <a:t>CEM practice</a:t>
              </a:r>
            </a:p>
          </p:txBody>
        </p:sp>
        <p:sp>
          <p:nvSpPr>
            <p:cNvPr id="26" name="Cube 25"/>
            <p:cNvSpPr/>
            <p:nvPr/>
          </p:nvSpPr>
          <p:spPr bwMode="auto">
            <a:xfrm>
              <a:off x="4935556" y="2670208"/>
              <a:ext cx="1574605" cy="1359398"/>
            </a:xfrm>
            <a:prstGeom prst="cub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prstClr val="black"/>
                  </a:solidFill>
                </a:rPr>
                <a:t>Web, Mobile,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err="1">
                  <a:solidFill>
                    <a:prstClr val="black"/>
                  </a:solidFill>
                </a:rPr>
                <a:t>IoT</a:t>
              </a:r>
              <a:r>
                <a:rPr lang="en-US" sz="1600" dirty="0">
                  <a:solidFill>
                    <a:prstClr val="black"/>
                  </a:solidFill>
                </a:rPr>
                <a:t>, Cloud</a:t>
              </a:r>
            </a:p>
          </p:txBody>
        </p:sp>
        <p:sp>
          <p:nvSpPr>
            <p:cNvPr id="27" name="Cube 26"/>
            <p:cNvSpPr/>
            <p:nvPr/>
          </p:nvSpPr>
          <p:spPr bwMode="auto">
            <a:xfrm>
              <a:off x="6123572" y="2670208"/>
              <a:ext cx="1574605" cy="1359398"/>
            </a:xfrm>
            <a:prstGeom prst="cub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/>
                <a:t>Multi-Domain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/>
                <a:t>Expertise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637572" y="2301381"/>
              <a:ext cx="128931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  <a:buFont typeface="Arial"/>
                <a:buNone/>
                <a:defRPr/>
              </a:pPr>
              <a:r>
                <a:rPr lang="en-US" sz="1600" i="1" dirty="0">
                  <a:solidFill>
                    <a:prstClr val="black"/>
                  </a:solidFill>
                </a:rPr>
                <a:t>Innovation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496531" y="2320434"/>
              <a:ext cx="128931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Font typeface="Arial"/>
                <a:buNone/>
                <a:defRPr/>
              </a:pPr>
              <a:r>
                <a:rPr lang="en-US" sz="1600" i="1" dirty="0">
                  <a:solidFill>
                    <a:prstClr val="white"/>
                  </a:solidFill>
                </a:rPr>
                <a:t>Leadership</a:t>
              </a:r>
            </a:p>
          </p:txBody>
        </p:sp>
        <p:sp>
          <p:nvSpPr>
            <p:cNvPr id="32" name="Isosceles Triangle 31"/>
            <p:cNvSpPr/>
            <p:nvPr/>
          </p:nvSpPr>
          <p:spPr bwMode="auto">
            <a:xfrm>
              <a:off x="6557951" y="3851028"/>
              <a:ext cx="385163" cy="192025"/>
            </a:xfrm>
            <a:prstGeom prst="triangle">
              <a:avLst/>
            </a:prstGeom>
            <a:solidFill>
              <a:schemeClr val="accent4">
                <a:lumMod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400" i="1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  <p:sp>
          <p:nvSpPr>
            <p:cNvPr id="38" name="Isosceles Triangle 37"/>
            <p:cNvSpPr/>
            <p:nvPr/>
          </p:nvSpPr>
          <p:spPr bwMode="auto">
            <a:xfrm rot="10800000">
              <a:off x="5276939" y="4016159"/>
              <a:ext cx="385163" cy="192025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400" i="1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  <p:sp>
          <p:nvSpPr>
            <p:cNvPr id="41" name="Isosceles Triangle 40"/>
            <p:cNvSpPr/>
            <p:nvPr/>
          </p:nvSpPr>
          <p:spPr bwMode="auto">
            <a:xfrm rot="10800000">
              <a:off x="5614131" y="2668110"/>
              <a:ext cx="385163" cy="192025"/>
            </a:xfrm>
            <a:prstGeom prst="triangle">
              <a:avLst/>
            </a:prstGeom>
            <a:solidFill>
              <a:srgbClr val="6600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400" i="1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  <p:sp>
          <p:nvSpPr>
            <p:cNvPr id="42" name="Isosceles Triangle 41"/>
            <p:cNvSpPr/>
            <p:nvPr/>
          </p:nvSpPr>
          <p:spPr bwMode="auto">
            <a:xfrm rot="10800000">
              <a:off x="6785778" y="2655023"/>
              <a:ext cx="385163" cy="192025"/>
            </a:xfrm>
            <a:prstGeom prst="triangle">
              <a:avLst/>
            </a:prstGeom>
            <a:solidFill>
              <a:schemeClr val="accent4">
                <a:lumMod val="9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400" i="1" dirty="0">
                <a:solidFill>
                  <a:prstClr val="white"/>
                </a:solidFill>
                <a:latin typeface="Trebuchet M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618034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995" y="465602"/>
            <a:ext cx="8650406" cy="524998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b="1" kern="0" dirty="0">
                <a:solidFill>
                  <a:srgbClr val="2D2D2A"/>
                </a:solidFill>
              </a:rPr>
              <a:t>AEM Launchpad</a:t>
            </a:r>
            <a:endParaRPr lang="en-US" b="1" spc="-100" dirty="0">
              <a:solidFill>
                <a:srgbClr val="2D2D2A"/>
              </a:solidFill>
            </a:endParaRPr>
          </a:p>
        </p:txBody>
      </p:sp>
      <p:sp>
        <p:nvSpPr>
          <p:cNvPr id="95" name="Text Placeholder 10"/>
          <p:cNvSpPr>
            <a:spLocks noGrp="1"/>
          </p:cNvSpPr>
          <p:nvPr>
            <p:ph type="body" idx="28"/>
          </p:nvPr>
        </p:nvSpPr>
        <p:spPr>
          <a:xfrm>
            <a:off x="842453" y="757236"/>
            <a:ext cx="10136419" cy="331529"/>
          </a:xfrm>
        </p:spPr>
        <p:txBody>
          <a:bodyPr>
            <a:noAutofit/>
          </a:bodyPr>
          <a:lstStyle/>
          <a:p>
            <a:r>
              <a:rPr lang="en-US" sz="2000" i="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50+ components to speed up website launch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7200" y="1143000"/>
            <a:ext cx="11201399" cy="3581306"/>
            <a:chOff x="1904999" y="1143000"/>
            <a:chExt cx="8308800" cy="3581306"/>
          </a:xfrm>
        </p:grpSpPr>
        <p:sp>
          <p:nvSpPr>
            <p:cNvPr id="54" name="Rectangle 53"/>
            <p:cNvSpPr/>
            <p:nvPr/>
          </p:nvSpPr>
          <p:spPr>
            <a:xfrm>
              <a:off x="1905001" y="2078360"/>
              <a:ext cx="2020304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992833" y="2078360"/>
              <a:ext cx="2027638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95334" y="2078360"/>
              <a:ext cx="2020303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90498" y="2078360"/>
              <a:ext cx="2020303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905001" y="2536453"/>
              <a:ext cx="972720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952584" y="2536453"/>
              <a:ext cx="972720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000167" y="2536453"/>
              <a:ext cx="972720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047750" y="2536453"/>
              <a:ext cx="972720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095333" y="2532643"/>
              <a:ext cx="972720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142916" y="2532643"/>
              <a:ext cx="972720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190499" y="2532643"/>
              <a:ext cx="972720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238080" y="2532643"/>
              <a:ext cx="972720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05000" y="1143000"/>
              <a:ext cx="8305800" cy="381000"/>
            </a:xfrm>
            <a:prstGeom prst="rect">
              <a:avLst/>
            </a:prstGeom>
            <a:solidFill>
              <a:srgbClr val="F3702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57400" y="1225778"/>
              <a:ext cx="800100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Client Additional Custom Components &amp; Styles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905000" y="1610680"/>
              <a:ext cx="8305800" cy="381000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057400" y="1708847"/>
              <a:ext cx="8001000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b="1" dirty="0"/>
                <a:t>More than 50 Custom Components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904999" y="2176526"/>
              <a:ext cx="2012972" cy="184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/>
                <a:t>Social Login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007498" y="2176526"/>
              <a:ext cx="2012972" cy="184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/>
                <a:t>Facebook Feed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98998" y="2176526"/>
              <a:ext cx="2012972" cy="184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/>
                <a:t>Social Follow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197828" y="2176526"/>
              <a:ext cx="2012972" cy="184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/>
                <a:t>Twitter Feed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904999" y="2639684"/>
              <a:ext cx="972722" cy="184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/>
                <a:t>MSM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945249" y="2655073"/>
              <a:ext cx="972722" cy="1538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1200" dirty="0"/>
                <a:t>Mail Configuration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047078" y="2639684"/>
              <a:ext cx="972722" cy="184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/>
                <a:t>Minify &amp; </a:t>
              </a:r>
              <a:r>
                <a:rPr lang="en-US" sz="1200" dirty="0" err="1"/>
                <a:t>GZip</a:t>
              </a:r>
              <a:endParaRPr lang="en-US" sz="12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090995" y="2650414"/>
              <a:ext cx="972722" cy="1538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1200" dirty="0"/>
                <a:t>Tagging Taxonomy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139248" y="2639684"/>
              <a:ext cx="972722" cy="184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/>
                <a:t>Scaffolding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200827" y="2639684"/>
              <a:ext cx="972722" cy="184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/>
                <a:t>i18n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241077" y="2639684"/>
              <a:ext cx="972722" cy="184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err="1"/>
                <a:t>SiteCatalyst</a:t>
              </a:r>
              <a:endParaRPr lang="en-US" sz="12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000166" y="2646199"/>
              <a:ext cx="972722" cy="1538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1200" dirty="0"/>
                <a:t>Resource Resolver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904999" y="2988127"/>
              <a:ext cx="8305800" cy="381000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057399" y="3086294"/>
              <a:ext cx="8001000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b="1" dirty="0"/>
                <a:t>3-Break Point Responsive Design Using Twitter Bootstrap 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905001" y="3442412"/>
              <a:ext cx="2020304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992833" y="3442412"/>
              <a:ext cx="2027638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95334" y="3442412"/>
              <a:ext cx="2020303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8190498" y="3442412"/>
              <a:ext cx="2020303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904999" y="3540578"/>
              <a:ext cx="2012972" cy="184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/>
                <a:t>Pre-built AEM App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007498" y="3540578"/>
              <a:ext cx="2012972" cy="184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/>
                <a:t>Maven Build &amp; Deploy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098998" y="3540578"/>
              <a:ext cx="2012972" cy="184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/>
                <a:t>Java Bundle with JUnit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197828" y="3540578"/>
              <a:ext cx="2012972" cy="184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/>
                <a:t>App &amp; </a:t>
              </a:r>
              <a:r>
                <a:rPr lang="en-US" sz="1200" dirty="0" err="1"/>
                <a:t>Clientlib</a:t>
              </a:r>
              <a:r>
                <a:rPr lang="en-US" sz="1200" dirty="0"/>
                <a:t> Structure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907135" y="3896695"/>
              <a:ext cx="8305800" cy="381000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059535" y="3994862"/>
              <a:ext cx="8001000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b="1" dirty="0"/>
                <a:t>Content Migration Engine (XML to AEM)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905002" y="4343306"/>
              <a:ext cx="2701855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696384" y="4343306"/>
              <a:ext cx="2712445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499137" y="4343306"/>
              <a:ext cx="2711662" cy="381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latin typeface="+mj-lt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904999" y="4449146"/>
              <a:ext cx="2697756" cy="184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/>
                <a:t>Comprehensive Author Guide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768828" y="4449146"/>
              <a:ext cx="2546372" cy="184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/>
                <a:t>Complete Developer Guide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7543800" y="4449146"/>
              <a:ext cx="2634240" cy="184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/>
                <a:t>Vertical Demo Sites</a:t>
              </a:r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457199" y="4787983"/>
            <a:ext cx="11197355" cy="381000"/>
          </a:xfrm>
          <a:prstGeom prst="rect">
            <a:avLst/>
          </a:prstGeom>
          <a:solidFill>
            <a:srgbClr val="F3702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060960" y="4886150"/>
            <a:ext cx="80010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Adobe AEM Platform [All versions]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457200" y="5273840"/>
            <a:ext cx="11197354" cy="127936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+mj-lt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42453" y="5355104"/>
            <a:ext cx="1066800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2-Col Grid 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Advanced Search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Article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Breadcrumb	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Carousel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Category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Chart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352934" y="5355104"/>
            <a:ext cx="1066800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Comments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Composer 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Contact Us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Event Agenda 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Event Info 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Event List 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Event Preview 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863415" y="5355104"/>
            <a:ext cx="1066800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Facebook Feed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Featured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Free-HTML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Free-JavaScript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Gallery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Geolocation Map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Header 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73896" y="5355104"/>
            <a:ext cx="1066800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Hello World Base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Hero 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 err="1"/>
              <a:t>iFrame</a:t>
            </a:r>
            <a:endParaRPr lang="en-US" sz="1000" dirty="0"/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Image 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Latest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Long Article 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Map 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884377" y="5355104"/>
            <a:ext cx="1295402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Most Commented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Most Viewed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Navigation 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News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Responsive Image 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RTE 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Search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8623460" y="5355104"/>
            <a:ext cx="1189056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Section Navigation 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Short Article 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Simple Search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Site Navigation 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Social Follow 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Social Login 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 err="1"/>
              <a:t>Subheader</a:t>
            </a:r>
            <a:endParaRPr lang="en-US" sz="1000" dirty="0"/>
          </a:p>
        </p:txBody>
      </p:sp>
      <p:sp>
        <p:nvSpPr>
          <p:cNvPr id="125" name="TextBox 124"/>
          <p:cNvSpPr txBox="1"/>
          <p:nvPr/>
        </p:nvSpPr>
        <p:spPr>
          <a:xfrm>
            <a:off x="10256199" y="5355104"/>
            <a:ext cx="9143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Table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Tag Cloud 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Twitter Feed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Video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Weather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000" dirty="0"/>
              <a:t>YouTube</a:t>
            </a:r>
          </a:p>
        </p:txBody>
      </p:sp>
    </p:spTree>
    <p:extLst>
      <p:ext uri="{BB962C8B-B14F-4D97-AF65-F5344CB8AC3E}">
        <p14:creationId xmlns:p14="http://schemas.microsoft.com/office/powerpoint/2010/main" val="3629971576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 err="1"/>
              <a:t>Virtusa</a:t>
            </a:r>
            <a:r>
              <a:rPr lang="en-US" dirty="0"/>
              <a:t> Polaris advantage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905001" y="533400"/>
            <a:ext cx="8229600" cy="622756"/>
          </a:xfrm>
          <a:prstGeom prst="rect">
            <a:avLst/>
          </a:prstGeom>
        </p:spPr>
        <p:txBody>
          <a:bodyPr vert="horz" lIns="91440" tIns="0" rIns="9144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none" spc="0" baseline="0">
                <a:solidFill>
                  <a:srgbClr val="0000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Virtusa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 Polaris Advantage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3200" y="444339"/>
            <a:ext cx="11684000" cy="6278158"/>
            <a:chOff x="203200" y="444339"/>
            <a:chExt cx="11684000" cy="6278158"/>
          </a:xfrm>
        </p:grpSpPr>
        <p:sp>
          <p:nvSpPr>
            <p:cNvPr id="30" name="Oval 29"/>
            <p:cNvSpPr/>
            <p:nvPr/>
          </p:nvSpPr>
          <p:spPr>
            <a:xfrm>
              <a:off x="203200" y="850900"/>
              <a:ext cx="2997200" cy="2882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CEM Practice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5931452" y="5105400"/>
              <a:ext cx="1752600" cy="161709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AEM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Launchpad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2895600" y="3332422"/>
              <a:ext cx="2019370" cy="192537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Strong Partnerships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9296400" y="444339"/>
              <a:ext cx="2497277" cy="241799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Team Readiness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028123" y="1802472"/>
              <a:ext cx="4419600" cy="979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06400" lvl="1" indent="-174625" fontAlgn="base">
                <a:spcBef>
                  <a:spcPts val="100"/>
                </a:spcBef>
                <a:spcAft>
                  <a:spcPts val="100"/>
                </a:spcAft>
                <a:buClr>
                  <a:srgbClr val="FF6600"/>
                </a:buClr>
                <a:buFont typeface="Arial" pitchFamily="34" charset="0"/>
                <a:buChar char="•"/>
              </a:pPr>
              <a:r>
                <a:rPr lang="en-US" sz="1400" dirty="0">
                  <a:solidFill>
                    <a:prstClr val="black"/>
                  </a:solidFill>
                </a:rPr>
                <a:t>Over 200 AEM Consultants providing the largest AEM practice outside of Adobe</a:t>
              </a:r>
            </a:p>
            <a:p>
              <a:pPr marL="406400" lvl="1" indent="-174625" fontAlgn="base">
                <a:spcBef>
                  <a:spcPts val="100"/>
                </a:spcBef>
                <a:spcAft>
                  <a:spcPts val="100"/>
                </a:spcAft>
                <a:buClr>
                  <a:srgbClr val="FF6600"/>
                </a:buClr>
                <a:buFont typeface="Arial" pitchFamily="34" charset="0"/>
                <a:buChar char="•"/>
              </a:pPr>
              <a:r>
                <a:rPr lang="en-US" sz="1400" dirty="0">
                  <a:solidFill>
                    <a:prstClr val="black"/>
                  </a:solidFill>
                </a:rPr>
                <a:t>Strong experience with over 50 major global level implementations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724400" y="3906471"/>
              <a:ext cx="3657600" cy="777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60375" indent="-285750" fontAlgn="base">
                <a:spcBef>
                  <a:spcPts val="100"/>
                </a:spcBef>
                <a:spcAft>
                  <a:spcPts val="100"/>
                </a:spcAft>
                <a:buClr>
                  <a:srgbClr val="F79646">
                    <a:lumMod val="75000"/>
                  </a:srgb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/>
                  </a:solidFill>
                </a:rPr>
                <a:t>Award Winning Partner of Adobe</a:t>
              </a:r>
            </a:p>
            <a:p>
              <a:pPr marL="460375" indent="-285750" fontAlgn="base">
                <a:spcBef>
                  <a:spcPts val="100"/>
                </a:spcBef>
                <a:spcAft>
                  <a:spcPts val="100"/>
                </a:spcAft>
                <a:buClr>
                  <a:srgbClr val="F79646">
                    <a:lumMod val="75000"/>
                  </a:srgb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/>
                  </a:solidFill>
                </a:rPr>
                <a:t>Leading Amazon Global APN Channel Partner and global reseller of AWS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477540" y="5483373"/>
              <a:ext cx="4316137" cy="979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60375" indent="-285750" fontAlgn="base">
                <a:spcBef>
                  <a:spcPts val="100"/>
                </a:spcBef>
                <a:spcAft>
                  <a:spcPts val="100"/>
                </a:spcAft>
                <a:buClr>
                  <a:srgbClr val="F79646">
                    <a:lumMod val="75000"/>
                  </a:srgb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/>
                  </a:solidFill>
                </a:rPr>
                <a:t>A robust framework to reduce time to market and total cost of ownership</a:t>
              </a:r>
            </a:p>
            <a:p>
              <a:pPr marL="460375" indent="-285750" fontAlgn="base">
                <a:spcBef>
                  <a:spcPts val="100"/>
                </a:spcBef>
                <a:spcAft>
                  <a:spcPts val="100"/>
                </a:spcAft>
                <a:buClr>
                  <a:srgbClr val="F79646">
                    <a:lumMod val="75000"/>
                  </a:srgb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/>
                  </a:solidFill>
                </a:rPr>
                <a:t>Customizable for project specific components and migration toolkits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296400" y="3020036"/>
              <a:ext cx="2590800" cy="979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60375" indent="-285750" fontAlgn="base">
                <a:spcBef>
                  <a:spcPts val="100"/>
                </a:spcBef>
                <a:spcAft>
                  <a:spcPts val="100"/>
                </a:spcAft>
                <a:buClr>
                  <a:srgbClr val="F79646">
                    <a:lumMod val="75000"/>
                  </a:srgb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/>
                  </a:solidFill>
                </a:rPr>
                <a:t>Strong AEM and Cloud practices </a:t>
              </a:r>
            </a:p>
            <a:p>
              <a:pPr marL="460375" indent="-285750" fontAlgn="base">
                <a:spcBef>
                  <a:spcPts val="100"/>
                </a:spcBef>
                <a:spcAft>
                  <a:spcPts val="100"/>
                </a:spcAft>
                <a:buClr>
                  <a:srgbClr val="F79646">
                    <a:lumMod val="75000"/>
                  </a:srgb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/>
                  </a:solidFill>
                </a:rPr>
                <a:t>Ability to mobilize the required team quickly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413619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>
          <a:xfrm>
            <a:off x="940393" y="4397857"/>
            <a:ext cx="924267" cy="92305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6783717" y="2108077"/>
            <a:ext cx="924267" cy="92305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754221" y="4436012"/>
            <a:ext cx="924267" cy="92305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940393" y="1968201"/>
            <a:ext cx="924267" cy="923059"/>
          </a:xfrm>
          <a:prstGeom prst="ellipse">
            <a:avLst/>
          </a:prstGeom>
          <a:solidFill>
            <a:schemeClr val="bg1"/>
          </a:solidFill>
          <a:ln w="1270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Digital program playbook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905001" y="533400"/>
            <a:ext cx="8229600" cy="622756"/>
          </a:xfrm>
          <a:prstGeom prst="rect">
            <a:avLst/>
          </a:prstGeom>
        </p:spPr>
        <p:txBody>
          <a:bodyPr vert="horz" lIns="91440" tIns="0" rIns="9144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none" spc="0" baseline="0">
                <a:solidFill>
                  <a:srgbClr val="0000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Our Digital Delivery Playbook leverages implementation best practices to mitigate project risk 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1981200" y="1295400"/>
            <a:ext cx="81534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151530" y="1836476"/>
            <a:ext cx="0" cy="1258907"/>
          </a:xfrm>
          <a:prstGeom prst="line">
            <a:avLst/>
          </a:prstGeom>
          <a:ln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362200" y="1842307"/>
            <a:ext cx="7162800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37021"/>
                </a:solidFill>
              </a:rPr>
              <a:t>Discovery/Planning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362200" y="2141276"/>
            <a:ext cx="3276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Stakeholder Discovery – </a:t>
            </a:r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Governance Plan,  Digital Marketing Plan,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Creative Brief + Content Strategy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Customer research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Content strategy brief by audience and site taxonomy</a:t>
            </a:r>
            <a:endParaRPr lang="en-US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09" y="2221414"/>
            <a:ext cx="533401" cy="463446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2362200" y="4235765"/>
            <a:ext cx="7162800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37021"/>
                </a:solidFill>
              </a:rPr>
              <a:t>Experience Development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362200" y="4534734"/>
            <a:ext cx="60377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User Experience Designs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Ready to use Components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Build Plan/Scripts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Security Plan/Best Practices</a:t>
            </a:r>
            <a:endParaRPr lang="en-US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382000" y="1856294"/>
            <a:ext cx="7162800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37021"/>
                </a:solidFill>
              </a:rPr>
              <a:t>QA/Transition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382000" y="2155262"/>
            <a:ext cx="2667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QA Test Plan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AEM Basic Knowledge Base/ Quick Reference Guides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Performance Test Plans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900" y="4627780"/>
            <a:ext cx="475243" cy="58930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616" y="2420116"/>
            <a:ext cx="457201" cy="475130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8382000" y="4265133"/>
            <a:ext cx="5351930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37021"/>
                </a:solidFill>
              </a:rPr>
              <a:t>Planning/Measurement</a:t>
            </a:r>
          </a:p>
        </p:txBody>
      </p:sp>
      <p:sp>
        <p:nvSpPr>
          <p:cNvPr id="64" name="Rectangle 63"/>
          <p:cNvSpPr/>
          <p:nvPr/>
        </p:nvSpPr>
        <p:spPr>
          <a:xfrm>
            <a:off x="8382000" y="4640925"/>
            <a:ext cx="3048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Analytics – </a:t>
            </a:r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Industry standard KPIs, Benchmarks, Integration Plans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Deployment Checklists/Run-books</a:t>
            </a:r>
            <a:endParaRPr lang="en-US" sz="1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235" y="4705320"/>
            <a:ext cx="439270" cy="43422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8001000" y="1836476"/>
            <a:ext cx="0" cy="1258907"/>
          </a:xfrm>
          <a:prstGeom prst="line">
            <a:avLst/>
          </a:prstGeom>
          <a:ln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001000" y="4206397"/>
            <a:ext cx="0" cy="1258907"/>
          </a:xfrm>
          <a:prstGeom prst="line">
            <a:avLst/>
          </a:prstGeom>
          <a:ln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164081" y="4206397"/>
            <a:ext cx="0" cy="1258907"/>
          </a:xfrm>
          <a:prstGeom prst="line">
            <a:avLst/>
          </a:prstGeom>
          <a:ln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354295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Launchpad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3917848" y="2667001"/>
            <a:ext cx="4464152" cy="2100359"/>
            <a:chOff x="2558973" y="3213386"/>
            <a:chExt cx="4464152" cy="2100359"/>
          </a:xfrm>
        </p:grpSpPr>
        <p:sp>
          <p:nvSpPr>
            <p:cNvPr id="6" name="Rectangle 1"/>
            <p:cNvSpPr/>
            <p:nvPr/>
          </p:nvSpPr>
          <p:spPr>
            <a:xfrm>
              <a:off x="2874164" y="3475414"/>
              <a:ext cx="3838122" cy="1290412"/>
            </a:xfrm>
            <a:custGeom>
              <a:avLst/>
              <a:gdLst>
                <a:gd name="connsiteX0" fmla="*/ 0 w 6875060"/>
                <a:gd name="connsiteY0" fmla="*/ 0 h 2161254"/>
                <a:gd name="connsiteX1" fmla="*/ 6875060 w 6875060"/>
                <a:gd name="connsiteY1" fmla="*/ 0 h 2161254"/>
                <a:gd name="connsiteX2" fmla="*/ 6875060 w 6875060"/>
                <a:gd name="connsiteY2" fmla="*/ 2161254 h 2161254"/>
                <a:gd name="connsiteX3" fmla="*/ 0 w 6875060"/>
                <a:gd name="connsiteY3" fmla="*/ 2161254 h 2161254"/>
                <a:gd name="connsiteX4" fmla="*/ 0 w 6875060"/>
                <a:gd name="connsiteY4" fmla="*/ 0 h 2161254"/>
                <a:gd name="connsiteX0" fmla="*/ 0 w 6875060"/>
                <a:gd name="connsiteY0" fmla="*/ 11349 h 2172603"/>
                <a:gd name="connsiteX1" fmla="*/ 891702 w 6875060"/>
                <a:gd name="connsiteY1" fmla="*/ 0 h 2172603"/>
                <a:gd name="connsiteX2" fmla="*/ 6875060 w 6875060"/>
                <a:gd name="connsiteY2" fmla="*/ 11349 h 2172603"/>
                <a:gd name="connsiteX3" fmla="*/ 6875060 w 6875060"/>
                <a:gd name="connsiteY3" fmla="*/ 2172603 h 2172603"/>
                <a:gd name="connsiteX4" fmla="*/ 0 w 6875060"/>
                <a:gd name="connsiteY4" fmla="*/ 2172603 h 2172603"/>
                <a:gd name="connsiteX5" fmla="*/ 0 w 6875060"/>
                <a:gd name="connsiteY5" fmla="*/ 11349 h 2172603"/>
                <a:gd name="connsiteX0" fmla="*/ 0 w 6875060"/>
                <a:gd name="connsiteY0" fmla="*/ 145949 h 2307203"/>
                <a:gd name="connsiteX1" fmla="*/ 891702 w 6875060"/>
                <a:gd name="connsiteY1" fmla="*/ 134600 h 2307203"/>
                <a:gd name="connsiteX2" fmla="*/ 6875060 w 6875060"/>
                <a:gd name="connsiteY2" fmla="*/ 145949 h 2307203"/>
                <a:gd name="connsiteX3" fmla="*/ 6875060 w 6875060"/>
                <a:gd name="connsiteY3" fmla="*/ 2307203 h 2307203"/>
                <a:gd name="connsiteX4" fmla="*/ 0 w 6875060"/>
                <a:gd name="connsiteY4" fmla="*/ 2307203 h 2307203"/>
                <a:gd name="connsiteX5" fmla="*/ 0 w 6875060"/>
                <a:gd name="connsiteY5" fmla="*/ 145949 h 2307203"/>
                <a:gd name="connsiteX0" fmla="*/ 9727 w 6875060"/>
                <a:gd name="connsiteY0" fmla="*/ 110719 h 2320611"/>
                <a:gd name="connsiteX1" fmla="*/ 891702 w 6875060"/>
                <a:gd name="connsiteY1" fmla="*/ 148008 h 2320611"/>
                <a:gd name="connsiteX2" fmla="*/ 6875060 w 6875060"/>
                <a:gd name="connsiteY2" fmla="*/ 159357 h 2320611"/>
                <a:gd name="connsiteX3" fmla="*/ 6875060 w 6875060"/>
                <a:gd name="connsiteY3" fmla="*/ 2320611 h 2320611"/>
                <a:gd name="connsiteX4" fmla="*/ 0 w 6875060"/>
                <a:gd name="connsiteY4" fmla="*/ 2320611 h 2320611"/>
                <a:gd name="connsiteX5" fmla="*/ 9727 w 6875060"/>
                <a:gd name="connsiteY5" fmla="*/ 110719 h 2320611"/>
                <a:gd name="connsiteX0" fmla="*/ 9727 w 6875060"/>
                <a:gd name="connsiteY0" fmla="*/ 55145 h 2265037"/>
                <a:gd name="connsiteX1" fmla="*/ 1465634 w 6875060"/>
                <a:gd name="connsiteY1" fmla="*/ 179983 h 2265037"/>
                <a:gd name="connsiteX2" fmla="*/ 6875060 w 6875060"/>
                <a:gd name="connsiteY2" fmla="*/ 103783 h 2265037"/>
                <a:gd name="connsiteX3" fmla="*/ 6875060 w 6875060"/>
                <a:gd name="connsiteY3" fmla="*/ 2265037 h 2265037"/>
                <a:gd name="connsiteX4" fmla="*/ 0 w 6875060"/>
                <a:gd name="connsiteY4" fmla="*/ 2265037 h 2265037"/>
                <a:gd name="connsiteX5" fmla="*/ 9727 w 6875060"/>
                <a:gd name="connsiteY5" fmla="*/ 55145 h 2265037"/>
                <a:gd name="connsiteX0" fmla="*/ 9727 w 6875060"/>
                <a:gd name="connsiteY0" fmla="*/ 95462 h 2305354"/>
                <a:gd name="connsiteX1" fmla="*/ 1465634 w 6875060"/>
                <a:gd name="connsiteY1" fmla="*/ 220300 h 2305354"/>
                <a:gd name="connsiteX2" fmla="*/ 6875060 w 6875060"/>
                <a:gd name="connsiteY2" fmla="*/ 144100 h 2305354"/>
                <a:gd name="connsiteX3" fmla="*/ 6875060 w 6875060"/>
                <a:gd name="connsiteY3" fmla="*/ 2305354 h 2305354"/>
                <a:gd name="connsiteX4" fmla="*/ 0 w 6875060"/>
                <a:gd name="connsiteY4" fmla="*/ 2305354 h 2305354"/>
                <a:gd name="connsiteX5" fmla="*/ 9727 w 6875060"/>
                <a:gd name="connsiteY5" fmla="*/ 95462 h 2305354"/>
                <a:gd name="connsiteX0" fmla="*/ 9727 w 6875060"/>
                <a:gd name="connsiteY0" fmla="*/ 146889 h 2278960"/>
                <a:gd name="connsiteX1" fmla="*/ 1465634 w 6875060"/>
                <a:gd name="connsiteY1" fmla="*/ 193906 h 2278960"/>
                <a:gd name="connsiteX2" fmla="*/ 6875060 w 6875060"/>
                <a:gd name="connsiteY2" fmla="*/ 117706 h 2278960"/>
                <a:gd name="connsiteX3" fmla="*/ 6875060 w 6875060"/>
                <a:gd name="connsiteY3" fmla="*/ 2278960 h 2278960"/>
                <a:gd name="connsiteX4" fmla="*/ 0 w 6875060"/>
                <a:gd name="connsiteY4" fmla="*/ 2278960 h 2278960"/>
                <a:gd name="connsiteX5" fmla="*/ 9727 w 6875060"/>
                <a:gd name="connsiteY5" fmla="*/ 146889 h 2278960"/>
                <a:gd name="connsiteX0" fmla="*/ 9727 w 6875060"/>
                <a:gd name="connsiteY0" fmla="*/ 176504 h 2308575"/>
                <a:gd name="connsiteX1" fmla="*/ 1465634 w 6875060"/>
                <a:gd name="connsiteY1" fmla="*/ 223521 h 2308575"/>
                <a:gd name="connsiteX2" fmla="*/ 6875060 w 6875060"/>
                <a:gd name="connsiteY2" fmla="*/ 147321 h 2308575"/>
                <a:gd name="connsiteX3" fmla="*/ 6875060 w 6875060"/>
                <a:gd name="connsiteY3" fmla="*/ 2308575 h 2308575"/>
                <a:gd name="connsiteX4" fmla="*/ 0 w 6875060"/>
                <a:gd name="connsiteY4" fmla="*/ 2308575 h 2308575"/>
                <a:gd name="connsiteX5" fmla="*/ 9727 w 6875060"/>
                <a:gd name="connsiteY5" fmla="*/ 176504 h 2308575"/>
                <a:gd name="connsiteX0" fmla="*/ 9727 w 6875060"/>
                <a:gd name="connsiteY0" fmla="*/ 176504 h 2308575"/>
                <a:gd name="connsiteX1" fmla="*/ 1465634 w 6875060"/>
                <a:gd name="connsiteY1" fmla="*/ 223521 h 2308575"/>
                <a:gd name="connsiteX2" fmla="*/ 3236068 w 6875060"/>
                <a:gd name="connsiteY2" fmla="*/ 204068 h 2308575"/>
                <a:gd name="connsiteX3" fmla="*/ 6875060 w 6875060"/>
                <a:gd name="connsiteY3" fmla="*/ 147321 h 2308575"/>
                <a:gd name="connsiteX4" fmla="*/ 6875060 w 6875060"/>
                <a:gd name="connsiteY4" fmla="*/ 2308575 h 2308575"/>
                <a:gd name="connsiteX5" fmla="*/ 0 w 6875060"/>
                <a:gd name="connsiteY5" fmla="*/ 2308575 h 2308575"/>
                <a:gd name="connsiteX6" fmla="*/ 9727 w 6875060"/>
                <a:gd name="connsiteY6" fmla="*/ 176504 h 2308575"/>
                <a:gd name="connsiteX0" fmla="*/ 9727 w 6875060"/>
                <a:gd name="connsiteY0" fmla="*/ 176504 h 2308575"/>
                <a:gd name="connsiteX1" fmla="*/ 1465634 w 6875060"/>
                <a:gd name="connsiteY1" fmla="*/ 223521 h 2308575"/>
                <a:gd name="connsiteX2" fmla="*/ 3041515 w 6875060"/>
                <a:gd name="connsiteY2" fmla="*/ 992009 h 2308575"/>
                <a:gd name="connsiteX3" fmla="*/ 6875060 w 6875060"/>
                <a:gd name="connsiteY3" fmla="*/ 147321 h 2308575"/>
                <a:gd name="connsiteX4" fmla="*/ 6875060 w 6875060"/>
                <a:gd name="connsiteY4" fmla="*/ 2308575 h 2308575"/>
                <a:gd name="connsiteX5" fmla="*/ 0 w 6875060"/>
                <a:gd name="connsiteY5" fmla="*/ 2308575 h 2308575"/>
                <a:gd name="connsiteX6" fmla="*/ 9727 w 6875060"/>
                <a:gd name="connsiteY6" fmla="*/ 176504 h 2308575"/>
                <a:gd name="connsiteX0" fmla="*/ 9727 w 6875060"/>
                <a:gd name="connsiteY0" fmla="*/ 182658 h 2314729"/>
                <a:gd name="connsiteX1" fmla="*/ 1553183 w 6875060"/>
                <a:gd name="connsiteY1" fmla="*/ 219947 h 2314729"/>
                <a:gd name="connsiteX2" fmla="*/ 3041515 w 6875060"/>
                <a:gd name="connsiteY2" fmla="*/ 998163 h 2314729"/>
                <a:gd name="connsiteX3" fmla="*/ 6875060 w 6875060"/>
                <a:gd name="connsiteY3" fmla="*/ 153475 h 2314729"/>
                <a:gd name="connsiteX4" fmla="*/ 6875060 w 6875060"/>
                <a:gd name="connsiteY4" fmla="*/ 2314729 h 2314729"/>
                <a:gd name="connsiteX5" fmla="*/ 0 w 6875060"/>
                <a:gd name="connsiteY5" fmla="*/ 2314729 h 2314729"/>
                <a:gd name="connsiteX6" fmla="*/ 9727 w 6875060"/>
                <a:gd name="connsiteY6" fmla="*/ 182658 h 2314729"/>
                <a:gd name="connsiteX0" fmla="*/ 9727 w 6875060"/>
                <a:gd name="connsiteY0" fmla="*/ 182658 h 2314729"/>
                <a:gd name="connsiteX1" fmla="*/ 1553183 w 6875060"/>
                <a:gd name="connsiteY1" fmla="*/ 219947 h 2314729"/>
                <a:gd name="connsiteX2" fmla="*/ 3041515 w 6875060"/>
                <a:gd name="connsiteY2" fmla="*/ 998163 h 2314729"/>
                <a:gd name="connsiteX3" fmla="*/ 5269149 w 6875060"/>
                <a:gd name="connsiteY3" fmla="*/ 502051 h 2314729"/>
                <a:gd name="connsiteX4" fmla="*/ 6875060 w 6875060"/>
                <a:gd name="connsiteY4" fmla="*/ 153475 h 2314729"/>
                <a:gd name="connsiteX5" fmla="*/ 6875060 w 6875060"/>
                <a:gd name="connsiteY5" fmla="*/ 2314729 h 2314729"/>
                <a:gd name="connsiteX6" fmla="*/ 0 w 6875060"/>
                <a:gd name="connsiteY6" fmla="*/ 2314729 h 2314729"/>
                <a:gd name="connsiteX7" fmla="*/ 9727 w 6875060"/>
                <a:gd name="connsiteY7" fmla="*/ 182658 h 2314729"/>
                <a:gd name="connsiteX0" fmla="*/ 9727 w 6875060"/>
                <a:gd name="connsiteY0" fmla="*/ 182658 h 2314729"/>
                <a:gd name="connsiteX1" fmla="*/ 1553183 w 6875060"/>
                <a:gd name="connsiteY1" fmla="*/ 219947 h 2314729"/>
                <a:gd name="connsiteX2" fmla="*/ 3041515 w 6875060"/>
                <a:gd name="connsiteY2" fmla="*/ 998163 h 2314729"/>
                <a:gd name="connsiteX3" fmla="*/ 4442298 w 6875060"/>
                <a:gd name="connsiteY3" fmla="*/ 1426179 h 2314729"/>
                <a:gd name="connsiteX4" fmla="*/ 6875060 w 6875060"/>
                <a:gd name="connsiteY4" fmla="*/ 153475 h 2314729"/>
                <a:gd name="connsiteX5" fmla="*/ 6875060 w 6875060"/>
                <a:gd name="connsiteY5" fmla="*/ 2314729 h 2314729"/>
                <a:gd name="connsiteX6" fmla="*/ 0 w 6875060"/>
                <a:gd name="connsiteY6" fmla="*/ 2314729 h 2314729"/>
                <a:gd name="connsiteX7" fmla="*/ 9727 w 6875060"/>
                <a:gd name="connsiteY7" fmla="*/ 182658 h 2314729"/>
                <a:gd name="connsiteX0" fmla="*/ 9727 w 6875060"/>
                <a:gd name="connsiteY0" fmla="*/ 182658 h 2314729"/>
                <a:gd name="connsiteX1" fmla="*/ 1553183 w 6875060"/>
                <a:gd name="connsiteY1" fmla="*/ 219947 h 2314729"/>
                <a:gd name="connsiteX2" fmla="*/ 3041515 w 6875060"/>
                <a:gd name="connsiteY2" fmla="*/ 998163 h 2314729"/>
                <a:gd name="connsiteX3" fmla="*/ 4442298 w 6875060"/>
                <a:gd name="connsiteY3" fmla="*/ 1426179 h 2314729"/>
                <a:gd name="connsiteX4" fmla="*/ 6875060 w 6875060"/>
                <a:gd name="connsiteY4" fmla="*/ 153475 h 2314729"/>
                <a:gd name="connsiteX5" fmla="*/ 6875060 w 6875060"/>
                <a:gd name="connsiteY5" fmla="*/ 2314729 h 2314729"/>
                <a:gd name="connsiteX6" fmla="*/ 0 w 6875060"/>
                <a:gd name="connsiteY6" fmla="*/ 2314729 h 2314729"/>
                <a:gd name="connsiteX7" fmla="*/ 9727 w 6875060"/>
                <a:gd name="connsiteY7" fmla="*/ 182658 h 2314729"/>
                <a:gd name="connsiteX0" fmla="*/ 9727 w 6875060"/>
                <a:gd name="connsiteY0" fmla="*/ 182658 h 2314729"/>
                <a:gd name="connsiteX1" fmla="*/ 1553183 w 6875060"/>
                <a:gd name="connsiteY1" fmla="*/ 219947 h 2314729"/>
                <a:gd name="connsiteX2" fmla="*/ 3041515 w 6875060"/>
                <a:gd name="connsiteY2" fmla="*/ 998163 h 2314729"/>
                <a:gd name="connsiteX3" fmla="*/ 4442298 w 6875060"/>
                <a:gd name="connsiteY3" fmla="*/ 1426179 h 2314729"/>
                <a:gd name="connsiteX4" fmla="*/ 6875060 w 6875060"/>
                <a:gd name="connsiteY4" fmla="*/ 153475 h 2314729"/>
                <a:gd name="connsiteX5" fmla="*/ 6875060 w 6875060"/>
                <a:gd name="connsiteY5" fmla="*/ 2314729 h 2314729"/>
                <a:gd name="connsiteX6" fmla="*/ 0 w 6875060"/>
                <a:gd name="connsiteY6" fmla="*/ 2314729 h 2314729"/>
                <a:gd name="connsiteX7" fmla="*/ 9727 w 6875060"/>
                <a:gd name="connsiteY7" fmla="*/ 182658 h 2314729"/>
                <a:gd name="connsiteX0" fmla="*/ 9727 w 6904243"/>
                <a:gd name="connsiteY0" fmla="*/ 182658 h 2314729"/>
                <a:gd name="connsiteX1" fmla="*/ 1553183 w 6904243"/>
                <a:gd name="connsiteY1" fmla="*/ 219947 h 2314729"/>
                <a:gd name="connsiteX2" fmla="*/ 3041515 w 6904243"/>
                <a:gd name="connsiteY2" fmla="*/ 998163 h 2314729"/>
                <a:gd name="connsiteX3" fmla="*/ 4442298 w 6904243"/>
                <a:gd name="connsiteY3" fmla="*/ 1426179 h 2314729"/>
                <a:gd name="connsiteX4" fmla="*/ 6904243 w 6904243"/>
                <a:gd name="connsiteY4" fmla="*/ 1330522 h 2314729"/>
                <a:gd name="connsiteX5" fmla="*/ 6875060 w 6904243"/>
                <a:gd name="connsiteY5" fmla="*/ 2314729 h 2314729"/>
                <a:gd name="connsiteX6" fmla="*/ 0 w 6904243"/>
                <a:gd name="connsiteY6" fmla="*/ 2314729 h 2314729"/>
                <a:gd name="connsiteX7" fmla="*/ 9727 w 6904243"/>
                <a:gd name="connsiteY7" fmla="*/ 182658 h 2314729"/>
                <a:gd name="connsiteX0" fmla="*/ 9727 w 6904243"/>
                <a:gd name="connsiteY0" fmla="*/ 182658 h 2314729"/>
                <a:gd name="connsiteX1" fmla="*/ 1553183 w 6904243"/>
                <a:gd name="connsiteY1" fmla="*/ 219947 h 2314729"/>
                <a:gd name="connsiteX2" fmla="*/ 3041515 w 6904243"/>
                <a:gd name="connsiteY2" fmla="*/ 998163 h 2314729"/>
                <a:gd name="connsiteX3" fmla="*/ 4442298 w 6904243"/>
                <a:gd name="connsiteY3" fmla="*/ 1426179 h 2314729"/>
                <a:gd name="connsiteX4" fmla="*/ 6904243 w 6904243"/>
                <a:gd name="connsiteY4" fmla="*/ 1330522 h 2314729"/>
                <a:gd name="connsiteX5" fmla="*/ 6875060 w 6904243"/>
                <a:gd name="connsiteY5" fmla="*/ 2314729 h 2314729"/>
                <a:gd name="connsiteX6" fmla="*/ 0 w 6904243"/>
                <a:gd name="connsiteY6" fmla="*/ 2314729 h 2314729"/>
                <a:gd name="connsiteX7" fmla="*/ 9727 w 6904243"/>
                <a:gd name="connsiteY7" fmla="*/ 182658 h 2314729"/>
                <a:gd name="connsiteX0" fmla="*/ 9727 w 6904243"/>
                <a:gd name="connsiteY0" fmla="*/ 182658 h 2314729"/>
                <a:gd name="connsiteX1" fmla="*/ 1553183 w 6904243"/>
                <a:gd name="connsiteY1" fmla="*/ 219947 h 2314729"/>
                <a:gd name="connsiteX2" fmla="*/ 3041515 w 6904243"/>
                <a:gd name="connsiteY2" fmla="*/ 998163 h 2314729"/>
                <a:gd name="connsiteX3" fmla="*/ 4510392 w 6904243"/>
                <a:gd name="connsiteY3" fmla="*/ 1396996 h 2314729"/>
                <a:gd name="connsiteX4" fmla="*/ 6904243 w 6904243"/>
                <a:gd name="connsiteY4" fmla="*/ 1330522 h 2314729"/>
                <a:gd name="connsiteX5" fmla="*/ 6875060 w 6904243"/>
                <a:gd name="connsiteY5" fmla="*/ 2314729 h 2314729"/>
                <a:gd name="connsiteX6" fmla="*/ 0 w 6904243"/>
                <a:gd name="connsiteY6" fmla="*/ 2314729 h 2314729"/>
                <a:gd name="connsiteX7" fmla="*/ 9727 w 6904243"/>
                <a:gd name="connsiteY7" fmla="*/ 182658 h 2314729"/>
                <a:gd name="connsiteX0" fmla="*/ 9727 w 6884788"/>
                <a:gd name="connsiteY0" fmla="*/ 182658 h 2314729"/>
                <a:gd name="connsiteX1" fmla="*/ 1553183 w 6884788"/>
                <a:gd name="connsiteY1" fmla="*/ 219947 h 2314729"/>
                <a:gd name="connsiteX2" fmla="*/ 3041515 w 6884788"/>
                <a:gd name="connsiteY2" fmla="*/ 998163 h 2314729"/>
                <a:gd name="connsiteX3" fmla="*/ 4510392 w 6884788"/>
                <a:gd name="connsiteY3" fmla="*/ 1396996 h 2314729"/>
                <a:gd name="connsiteX4" fmla="*/ 6884788 w 6884788"/>
                <a:gd name="connsiteY4" fmla="*/ 1369432 h 2314729"/>
                <a:gd name="connsiteX5" fmla="*/ 6875060 w 6884788"/>
                <a:gd name="connsiteY5" fmla="*/ 2314729 h 2314729"/>
                <a:gd name="connsiteX6" fmla="*/ 0 w 6884788"/>
                <a:gd name="connsiteY6" fmla="*/ 2314729 h 2314729"/>
                <a:gd name="connsiteX7" fmla="*/ 9727 w 6884788"/>
                <a:gd name="connsiteY7" fmla="*/ 182658 h 2314729"/>
                <a:gd name="connsiteX0" fmla="*/ 9727 w 6884788"/>
                <a:gd name="connsiteY0" fmla="*/ 182658 h 2314729"/>
                <a:gd name="connsiteX1" fmla="*/ 1553183 w 6884788"/>
                <a:gd name="connsiteY1" fmla="*/ 219947 h 2314729"/>
                <a:gd name="connsiteX2" fmla="*/ 3041515 w 6884788"/>
                <a:gd name="connsiteY2" fmla="*/ 998163 h 2314729"/>
                <a:gd name="connsiteX3" fmla="*/ 4510392 w 6884788"/>
                <a:gd name="connsiteY3" fmla="*/ 1396996 h 2314729"/>
                <a:gd name="connsiteX4" fmla="*/ 6884788 w 6884788"/>
                <a:gd name="connsiteY4" fmla="*/ 1369432 h 2314729"/>
                <a:gd name="connsiteX5" fmla="*/ 6875060 w 6884788"/>
                <a:gd name="connsiteY5" fmla="*/ 2314729 h 2314729"/>
                <a:gd name="connsiteX6" fmla="*/ 0 w 6884788"/>
                <a:gd name="connsiteY6" fmla="*/ 2314729 h 2314729"/>
                <a:gd name="connsiteX7" fmla="*/ 9727 w 6884788"/>
                <a:gd name="connsiteY7" fmla="*/ 182658 h 2314729"/>
                <a:gd name="connsiteX0" fmla="*/ 9727 w 6884788"/>
                <a:gd name="connsiteY0" fmla="*/ 182658 h 2314729"/>
                <a:gd name="connsiteX1" fmla="*/ 1553183 w 6884788"/>
                <a:gd name="connsiteY1" fmla="*/ 219947 h 2314729"/>
                <a:gd name="connsiteX2" fmla="*/ 3041515 w 6884788"/>
                <a:gd name="connsiteY2" fmla="*/ 998163 h 2314729"/>
                <a:gd name="connsiteX3" fmla="*/ 4510392 w 6884788"/>
                <a:gd name="connsiteY3" fmla="*/ 1396996 h 2314729"/>
                <a:gd name="connsiteX4" fmla="*/ 6884788 w 6884788"/>
                <a:gd name="connsiteY4" fmla="*/ 1369432 h 2314729"/>
                <a:gd name="connsiteX5" fmla="*/ 6875060 w 6884788"/>
                <a:gd name="connsiteY5" fmla="*/ 2314729 h 2314729"/>
                <a:gd name="connsiteX6" fmla="*/ 0 w 6884788"/>
                <a:gd name="connsiteY6" fmla="*/ 2314729 h 2314729"/>
                <a:gd name="connsiteX7" fmla="*/ 9727 w 6884788"/>
                <a:gd name="connsiteY7" fmla="*/ 182658 h 231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84788" h="2314729">
                  <a:moveTo>
                    <a:pt x="9727" y="182658"/>
                  </a:moveTo>
                  <a:cubicBezTo>
                    <a:pt x="170774" y="71871"/>
                    <a:pt x="837660" y="-184831"/>
                    <a:pt x="1553183" y="219947"/>
                  </a:cubicBezTo>
                  <a:lnTo>
                    <a:pt x="3041515" y="998163"/>
                  </a:lnTo>
                  <a:cubicBezTo>
                    <a:pt x="3508443" y="1140835"/>
                    <a:pt x="3601667" y="1284148"/>
                    <a:pt x="4510392" y="1396996"/>
                  </a:cubicBezTo>
                  <a:cubicBezTo>
                    <a:pt x="5788241" y="1488327"/>
                    <a:pt x="6044684" y="1452133"/>
                    <a:pt x="6884788" y="1369432"/>
                  </a:cubicBezTo>
                  <a:lnTo>
                    <a:pt x="6875060" y="2314729"/>
                  </a:lnTo>
                  <a:lnTo>
                    <a:pt x="0" y="2314729"/>
                  </a:lnTo>
                  <a:cubicBezTo>
                    <a:pt x="3242" y="1578098"/>
                    <a:pt x="6485" y="919289"/>
                    <a:pt x="9727" y="18265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1"/>
            <p:cNvSpPr/>
            <p:nvPr/>
          </p:nvSpPr>
          <p:spPr>
            <a:xfrm>
              <a:off x="2874164" y="3949080"/>
              <a:ext cx="3831796" cy="813770"/>
            </a:xfrm>
            <a:custGeom>
              <a:avLst/>
              <a:gdLst>
                <a:gd name="connsiteX0" fmla="*/ 0 w 6875060"/>
                <a:gd name="connsiteY0" fmla="*/ 0 h 2161254"/>
                <a:gd name="connsiteX1" fmla="*/ 6875060 w 6875060"/>
                <a:gd name="connsiteY1" fmla="*/ 0 h 2161254"/>
                <a:gd name="connsiteX2" fmla="*/ 6875060 w 6875060"/>
                <a:gd name="connsiteY2" fmla="*/ 2161254 h 2161254"/>
                <a:gd name="connsiteX3" fmla="*/ 0 w 6875060"/>
                <a:gd name="connsiteY3" fmla="*/ 2161254 h 2161254"/>
                <a:gd name="connsiteX4" fmla="*/ 0 w 6875060"/>
                <a:gd name="connsiteY4" fmla="*/ 0 h 2161254"/>
                <a:gd name="connsiteX0" fmla="*/ 0 w 6875060"/>
                <a:gd name="connsiteY0" fmla="*/ 11349 h 2172603"/>
                <a:gd name="connsiteX1" fmla="*/ 891702 w 6875060"/>
                <a:gd name="connsiteY1" fmla="*/ 0 h 2172603"/>
                <a:gd name="connsiteX2" fmla="*/ 6875060 w 6875060"/>
                <a:gd name="connsiteY2" fmla="*/ 11349 h 2172603"/>
                <a:gd name="connsiteX3" fmla="*/ 6875060 w 6875060"/>
                <a:gd name="connsiteY3" fmla="*/ 2172603 h 2172603"/>
                <a:gd name="connsiteX4" fmla="*/ 0 w 6875060"/>
                <a:gd name="connsiteY4" fmla="*/ 2172603 h 2172603"/>
                <a:gd name="connsiteX5" fmla="*/ 0 w 6875060"/>
                <a:gd name="connsiteY5" fmla="*/ 11349 h 2172603"/>
                <a:gd name="connsiteX0" fmla="*/ 0 w 6875060"/>
                <a:gd name="connsiteY0" fmla="*/ 145949 h 2307203"/>
                <a:gd name="connsiteX1" fmla="*/ 891702 w 6875060"/>
                <a:gd name="connsiteY1" fmla="*/ 134600 h 2307203"/>
                <a:gd name="connsiteX2" fmla="*/ 6875060 w 6875060"/>
                <a:gd name="connsiteY2" fmla="*/ 145949 h 2307203"/>
                <a:gd name="connsiteX3" fmla="*/ 6875060 w 6875060"/>
                <a:gd name="connsiteY3" fmla="*/ 2307203 h 2307203"/>
                <a:gd name="connsiteX4" fmla="*/ 0 w 6875060"/>
                <a:gd name="connsiteY4" fmla="*/ 2307203 h 2307203"/>
                <a:gd name="connsiteX5" fmla="*/ 0 w 6875060"/>
                <a:gd name="connsiteY5" fmla="*/ 145949 h 2307203"/>
                <a:gd name="connsiteX0" fmla="*/ 9727 w 6875060"/>
                <a:gd name="connsiteY0" fmla="*/ 110719 h 2320611"/>
                <a:gd name="connsiteX1" fmla="*/ 891702 w 6875060"/>
                <a:gd name="connsiteY1" fmla="*/ 148008 h 2320611"/>
                <a:gd name="connsiteX2" fmla="*/ 6875060 w 6875060"/>
                <a:gd name="connsiteY2" fmla="*/ 159357 h 2320611"/>
                <a:gd name="connsiteX3" fmla="*/ 6875060 w 6875060"/>
                <a:gd name="connsiteY3" fmla="*/ 2320611 h 2320611"/>
                <a:gd name="connsiteX4" fmla="*/ 0 w 6875060"/>
                <a:gd name="connsiteY4" fmla="*/ 2320611 h 2320611"/>
                <a:gd name="connsiteX5" fmla="*/ 9727 w 6875060"/>
                <a:gd name="connsiteY5" fmla="*/ 110719 h 2320611"/>
                <a:gd name="connsiteX0" fmla="*/ 9727 w 6875060"/>
                <a:gd name="connsiteY0" fmla="*/ 55145 h 2265037"/>
                <a:gd name="connsiteX1" fmla="*/ 1465634 w 6875060"/>
                <a:gd name="connsiteY1" fmla="*/ 179983 h 2265037"/>
                <a:gd name="connsiteX2" fmla="*/ 6875060 w 6875060"/>
                <a:gd name="connsiteY2" fmla="*/ 103783 h 2265037"/>
                <a:gd name="connsiteX3" fmla="*/ 6875060 w 6875060"/>
                <a:gd name="connsiteY3" fmla="*/ 2265037 h 2265037"/>
                <a:gd name="connsiteX4" fmla="*/ 0 w 6875060"/>
                <a:gd name="connsiteY4" fmla="*/ 2265037 h 2265037"/>
                <a:gd name="connsiteX5" fmla="*/ 9727 w 6875060"/>
                <a:gd name="connsiteY5" fmla="*/ 55145 h 2265037"/>
                <a:gd name="connsiteX0" fmla="*/ 9727 w 6875060"/>
                <a:gd name="connsiteY0" fmla="*/ 95462 h 2305354"/>
                <a:gd name="connsiteX1" fmla="*/ 1465634 w 6875060"/>
                <a:gd name="connsiteY1" fmla="*/ 220300 h 2305354"/>
                <a:gd name="connsiteX2" fmla="*/ 6875060 w 6875060"/>
                <a:gd name="connsiteY2" fmla="*/ 144100 h 2305354"/>
                <a:gd name="connsiteX3" fmla="*/ 6875060 w 6875060"/>
                <a:gd name="connsiteY3" fmla="*/ 2305354 h 2305354"/>
                <a:gd name="connsiteX4" fmla="*/ 0 w 6875060"/>
                <a:gd name="connsiteY4" fmla="*/ 2305354 h 2305354"/>
                <a:gd name="connsiteX5" fmla="*/ 9727 w 6875060"/>
                <a:gd name="connsiteY5" fmla="*/ 95462 h 2305354"/>
                <a:gd name="connsiteX0" fmla="*/ 9727 w 6875060"/>
                <a:gd name="connsiteY0" fmla="*/ 146889 h 2278960"/>
                <a:gd name="connsiteX1" fmla="*/ 1465634 w 6875060"/>
                <a:gd name="connsiteY1" fmla="*/ 193906 h 2278960"/>
                <a:gd name="connsiteX2" fmla="*/ 6875060 w 6875060"/>
                <a:gd name="connsiteY2" fmla="*/ 117706 h 2278960"/>
                <a:gd name="connsiteX3" fmla="*/ 6875060 w 6875060"/>
                <a:gd name="connsiteY3" fmla="*/ 2278960 h 2278960"/>
                <a:gd name="connsiteX4" fmla="*/ 0 w 6875060"/>
                <a:gd name="connsiteY4" fmla="*/ 2278960 h 2278960"/>
                <a:gd name="connsiteX5" fmla="*/ 9727 w 6875060"/>
                <a:gd name="connsiteY5" fmla="*/ 146889 h 2278960"/>
                <a:gd name="connsiteX0" fmla="*/ 9727 w 6875060"/>
                <a:gd name="connsiteY0" fmla="*/ 176504 h 2308575"/>
                <a:gd name="connsiteX1" fmla="*/ 1465634 w 6875060"/>
                <a:gd name="connsiteY1" fmla="*/ 223521 h 2308575"/>
                <a:gd name="connsiteX2" fmla="*/ 6875060 w 6875060"/>
                <a:gd name="connsiteY2" fmla="*/ 147321 h 2308575"/>
                <a:gd name="connsiteX3" fmla="*/ 6875060 w 6875060"/>
                <a:gd name="connsiteY3" fmla="*/ 2308575 h 2308575"/>
                <a:gd name="connsiteX4" fmla="*/ 0 w 6875060"/>
                <a:gd name="connsiteY4" fmla="*/ 2308575 h 2308575"/>
                <a:gd name="connsiteX5" fmla="*/ 9727 w 6875060"/>
                <a:gd name="connsiteY5" fmla="*/ 176504 h 2308575"/>
                <a:gd name="connsiteX0" fmla="*/ 9727 w 6875060"/>
                <a:gd name="connsiteY0" fmla="*/ 176504 h 2308575"/>
                <a:gd name="connsiteX1" fmla="*/ 1465634 w 6875060"/>
                <a:gd name="connsiteY1" fmla="*/ 223521 h 2308575"/>
                <a:gd name="connsiteX2" fmla="*/ 3236068 w 6875060"/>
                <a:gd name="connsiteY2" fmla="*/ 204068 h 2308575"/>
                <a:gd name="connsiteX3" fmla="*/ 6875060 w 6875060"/>
                <a:gd name="connsiteY3" fmla="*/ 147321 h 2308575"/>
                <a:gd name="connsiteX4" fmla="*/ 6875060 w 6875060"/>
                <a:gd name="connsiteY4" fmla="*/ 2308575 h 2308575"/>
                <a:gd name="connsiteX5" fmla="*/ 0 w 6875060"/>
                <a:gd name="connsiteY5" fmla="*/ 2308575 h 2308575"/>
                <a:gd name="connsiteX6" fmla="*/ 9727 w 6875060"/>
                <a:gd name="connsiteY6" fmla="*/ 176504 h 2308575"/>
                <a:gd name="connsiteX0" fmla="*/ 9727 w 6875060"/>
                <a:gd name="connsiteY0" fmla="*/ 176504 h 2308575"/>
                <a:gd name="connsiteX1" fmla="*/ 1465634 w 6875060"/>
                <a:gd name="connsiteY1" fmla="*/ 223521 h 2308575"/>
                <a:gd name="connsiteX2" fmla="*/ 3041515 w 6875060"/>
                <a:gd name="connsiteY2" fmla="*/ 992009 h 2308575"/>
                <a:gd name="connsiteX3" fmla="*/ 6875060 w 6875060"/>
                <a:gd name="connsiteY3" fmla="*/ 147321 h 2308575"/>
                <a:gd name="connsiteX4" fmla="*/ 6875060 w 6875060"/>
                <a:gd name="connsiteY4" fmla="*/ 2308575 h 2308575"/>
                <a:gd name="connsiteX5" fmla="*/ 0 w 6875060"/>
                <a:gd name="connsiteY5" fmla="*/ 2308575 h 2308575"/>
                <a:gd name="connsiteX6" fmla="*/ 9727 w 6875060"/>
                <a:gd name="connsiteY6" fmla="*/ 176504 h 2308575"/>
                <a:gd name="connsiteX0" fmla="*/ 9727 w 6875060"/>
                <a:gd name="connsiteY0" fmla="*/ 182658 h 2314729"/>
                <a:gd name="connsiteX1" fmla="*/ 1553183 w 6875060"/>
                <a:gd name="connsiteY1" fmla="*/ 219947 h 2314729"/>
                <a:gd name="connsiteX2" fmla="*/ 3041515 w 6875060"/>
                <a:gd name="connsiteY2" fmla="*/ 998163 h 2314729"/>
                <a:gd name="connsiteX3" fmla="*/ 6875060 w 6875060"/>
                <a:gd name="connsiteY3" fmla="*/ 153475 h 2314729"/>
                <a:gd name="connsiteX4" fmla="*/ 6875060 w 6875060"/>
                <a:gd name="connsiteY4" fmla="*/ 2314729 h 2314729"/>
                <a:gd name="connsiteX5" fmla="*/ 0 w 6875060"/>
                <a:gd name="connsiteY5" fmla="*/ 2314729 h 2314729"/>
                <a:gd name="connsiteX6" fmla="*/ 9727 w 6875060"/>
                <a:gd name="connsiteY6" fmla="*/ 182658 h 2314729"/>
                <a:gd name="connsiteX0" fmla="*/ 9727 w 6875060"/>
                <a:gd name="connsiteY0" fmla="*/ 182658 h 2314729"/>
                <a:gd name="connsiteX1" fmla="*/ 1553183 w 6875060"/>
                <a:gd name="connsiteY1" fmla="*/ 219947 h 2314729"/>
                <a:gd name="connsiteX2" fmla="*/ 3041515 w 6875060"/>
                <a:gd name="connsiteY2" fmla="*/ 998163 h 2314729"/>
                <a:gd name="connsiteX3" fmla="*/ 5269149 w 6875060"/>
                <a:gd name="connsiteY3" fmla="*/ 502051 h 2314729"/>
                <a:gd name="connsiteX4" fmla="*/ 6875060 w 6875060"/>
                <a:gd name="connsiteY4" fmla="*/ 153475 h 2314729"/>
                <a:gd name="connsiteX5" fmla="*/ 6875060 w 6875060"/>
                <a:gd name="connsiteY5" fmla="*/ 2314729 h 2314729"/>
                <a:gd name="connsiteX6" fmla="*/ 0 w 6875060"/>
                <a:gd name="connsiteY6" fmla="*/ 2314729 h 2314729"/>
                <a:gd name="connsiteX7" fmla="*/ 9727 w 6875060"/>
                <a:gd name="connsiteY7" fmla="*/ 182658 h 2314729"/>
                <a:gd name="connsiteX0" fmla="*/ 9727 w 6875060"/>
                <a:gd name="connsiteY0" fmla="*/ 182658 h 2314729"/>
                <a:gd name="connsiteX1" fmla="*/ 1553183 w 6875060"/>
                <a:gd name="connsiteY1" fmla="*/ 219947 h 2314729"/>
                <a:gd name="connsiteX2" fmla="*/ 3041515 w 6875060"/>
                <a:gd name="connsiteY2" fmla="*/ 998163 h 2314729"/>
                <a:gd name="connsiteX3" fmla="*/ 4442298 w 6875060"/>
                <a:gd name="connsiteY3" fmla="*/ 1426179 h 2314729"/>
                <a:gd name="connsiteX4" fmla="*/ 6875060 w 6875060"/>
                <a:gd name="connsiteY4" fmla="*/ 153475 h 2314729"/>
                <a:gd name="connsiteX5" fmla="*/ 6875060 w 6875060"/>
                <a:gd name="connsiteY5" fmla="*/ 2314729 h 2314729"/>
                <a:gd name="connsiteX6" fmla="*/ 0 w 6875060"/>
                <a:gd name="connsiteY6" fmla="*/ 2314729 h 2314729"/>
                <a:gd name="connsiteX7" fmla="*/ 9727 w 6875060"/>
                <a:gd name="connsiteY7" fmla="*/ 182658 h 2314729"/>
                <a:gd name="connsiteX0" fmla="*/ 9727 w 6875060"/>
                <a:gd name="connsiteY0" fmla="*/ 182658 h 2314729"/>
                <a:gd name="connsiteX1" fmla="*/ 1553183 w 6875060"/>
                <a:gd name="connsiteY1" fmla="*/ 219947 h 2314729"/>
                <a:gd name="connsiteX2" fmla="*/ 3041515 w 6875060"/>
                <a:gd name="connsiteY2" fmla="*/ 998163 h 2314729"/>
                <a:gd name="connsiteX3" fmla="*/ 4442298 w 6875060"/>
                <a:gd name="connsiteY3" fmla="*/ 1426179 h 2314729"/>
                <a:gd name="connsiteX4" fmla="*/ 6875060 w 6875060"/>
                <a:gd name="connsiteY4" fmla="*/ 153475 h 2314729"/>
                <a:gd name="connsiteX5" fmla="*/ 6875060 w 6875060"/>
                <a:gd name="connsiteY5" fmla="*/ 2314729 h 2314729"/>
                <a:gd name="connsiteX6" fmla="*/ 0 w 6875060"/>
                <a:gd name="connsiteY6" fmla="*/ 2314729 h 2314729"/>
                <a:gd name="connsiteX7" fmla="*/ 9727 w 6875060"/>
                <a:gd name="connsiteY7" fmla="*/ 182658 h 2314729"/>
                <a:gd name="connsiteX0" fmla="*/ 9727 w 6875060"/>
                <a:gd name="connsiteY0" fmla="*/ 182658 h 2314729"/>
                <a:gd name="connsiteX1" fmla="*/ 1553183 w 6875060"/>
                <a:gd name="connsiteY1" fmla="*/ 219947 h 2314729"/>
                <a:gd name="connsiteX2" fmla="*/ 3041515 w 6875060"/>
                <a:gd name="connsiteY2" fmla="*/ 998163 h 2314729"/>
                <a:gd name="connsiteX3" fmla="*/ 4442298 w 6875060"/>
                <a:gd name="connsiteY3" fmla="*/ 1426179 h 2314729"/>
                <a:gd name="connsiteX4" fmla="*/ 6875060 w 6875060"/>
                <a:gd name="connsiteY4" fmla="*/ 153475 h 2314729"/>
                <a:gd name="connsiteX5" fmla="*/ 6875060 w 6875060"/>
                <a:gd name="connsiteY5" fmla="*/ 2314729 h 2314729"/>
                <a:gd name="connsiteX6" fmla="*/ 0 w 6875060"/>
                <a:gd name="connsiteY6" fmla="*/ 2314729 h 2314729"/>
                <a:gd name="connsiteX7" fmla="*/ 9727 w 6875060"/>
                <a:gd name="connsiteY7" fmla="*/ 182658 h 2314729"/>
                <a:gd name="connsiteX0" fmla="*/ 9727 w 6904243"/>
                <a:gd name="connsiteY0" fmla="*/ 182658 h 2314729"/>
                <a:gd name="connsiteX1" fmla="*/ 1553183 w 6904243"/>
                <a:gd name="connsiteY1" fmla="*/ 219947 h 2314729"/>
                <a:gd name="connsiteX2" fmla="*/ 3041515 w 6904243"/>
                <a:gd name="connsiteY2" fmla="*/ 998163 h 2314729"/>
                <a:gd name="connsiteX3" fmla="*/ 4442298 w 6904243"/>
                <a:gd name="connsiteY3" fmla="*/ 1426179 h 2314729"/>
                <a:gd name="connsiteX4" fmla="*/ 6904243 w 6904243"/>
                <a:gd name="connsiteY4" fmla="*/ 1330522 h 2314729"/>
                <a:gd name="connsiteX5" fmla="*/ 6875060 w 6904243"/>
                <a:gd name="connsiteY5" fmla="*/ 2314729 h 2314729"/>
                <a:gd name="connsiteX6" fmla="*/ 0 w 6904243"/>
                <a:gd name="connsiteY6" fmla="*/ 2314729 h 2314729"/>
                <a:gd name="connsiteX7" fmla="*/ 9727 w 6904243"/>
                <a:gd name="connsiteY7" fmla="*/ 182658 h 2314729"/>
                <a:gd name="connsiteX0" fmla="*/ 9727 w 6904243"/>
                <a:gd name="connsiteY0" fmla="*/ 182658 h 2314729"/>
                <a:gd name="connsiteX1" fmla="*/ 1553183 w 6904243"/>
                <a:gd name="connsiteY1" fmla="*/ 219947 h 2314729"/>
                <a:gd name="connsiteX2" fmla="*/ 3041515 w 6904243"/>
                <a:gd name="connsiteY2" fmla="*/ 998163 h 2314729"/>
                <a:gd name="connsiteX3" fmla="*/ 4442298 w 6904243"/>
                <a:gd name="connsiteY3" fmla="*/ 1426179 h 2314729"/>
                <a:gd name="connsiteX4" fmla="*/ 6904243 w 6904243"/>
                <a:gd name="connsiteY4" fmla="*/ 1330522 h 2314729"/>
                <a:gd name="connsiteX5" fmla="*/ 6875060 w 6904243"/>
                <a:gd name="connsiteY5" fmla="*/ 2314729 h 2314729"/>
                <a:gd name="connsiteX6" fmla="*/ 0 w 6904243"/>
                <a:gd name="connsiteY6" fmla="*/ 2314729 h 2314729"/>
                <a:gd name="connsiteX7" fmla="*/ 9727 w 6904243"/>
                <a:gd name="connsiteY7" fmla="*/ 182658 h 2314729"/>
                <a:gd name="connsiteX0" fmla="*/ 9727 w 6904243"/>
                <a:gd name="connsiteY0" fmla="*/ 182658 h 2314729"/>
                <a:gd name="connsiteX1" fmla="*/ 1553183 w 6904243"/>
                <a:gd name="connsiteY1" fmla="*/ 219947 h 2314729"/>
                <a:gd name="connsiteX2" fmla="*/ 3041515 w 6904243"/>
                <a:gd name="connsiteY2" fmla="*/ 998163 h 2314729"/>
                <a:gd name="connsiteX3" fmla="*/ 4510392 w 6904243"/>
                <a:gd name="connsiteY3" fmla="*/ 1396996 h 2314729"/>
                <a:gd name="connsiteX4" fmla="*/ 6904243 w 6904243"/>
                <a:gd name="connsiteY4" fmla="*/ 1330522 h 2314729"/>
                <a:gd name="connsiteX5" fmla="*/ 6875060 w 6904243"/>
                <a:gd name="connsiteY5" fmla="*/ 2314729 h 2314729"/>
                <a:gd name="connsiteX6" fmla="*/ 0 w 6904243"/>
                <a:gd name="connsiteY6" fmla="*/ 2314729 h 2314729"/>
                <a:gd name="connsiteX7" fmla="*/ 9727 w 6904243"/>
                <a:gd name="connsiteY7" fmla="*/ 182658 h 2314729"/>
                <a:gd name="connsiteX0" fmla="*/ 9727 w 6884788"/>
                <a:gd name="connsiteY0" fmla="*/ 182658 h 2314729"/>
                <a:gd name="connsiteX1" fmla="*/ 1553183 w 6884788"/>
                <a:gd name="connsiteY1" fmla="*/ 219947 h 2314729"/>
                <a:gd name="connsiteX2" fmla="*/ 3041515 w 6884788"/>
                <a:gd name="connsiteY2" fmla="*/ 998163 h 2314729"/>
                <a:gd name="connsiteX3" fmla="*/ 4510392 w 6884788"/>
                <a:gd name="connsiteY3" fmla="*/ 1396996 h 2314729"/>
                <a:gd name="connsiteX4" fmla="*/ 6884788 w 6884788"/>
                <a:gd name="connsiteY4" fmla="*/ 1369432 h 2314729"/>
                <a:gd name="connsiteX5" fmla="*/ 6875060 w 6884788"/>
                <a:gd name="connsiteY5" fmla="*/ 2314729 h 2314729"/>
                <a:gd name="connsiteX6" fmla="*/ 0 w 6884788"/>
                <a:gd name="connsiteY6" fmla="*/ 2314729 h 2314729"/>
                <a:gd name="connsiteX7" fmla="*/ 9727 w 6884788"/>
                <a:gd name="connsiteY7" fmla="*/ 182658 h 2314729"/>
                <a:gd name="connsiteX0" fmla="*/ 9727 w 6884788"/>
                <a:gd name="connsiteY0" fmla="*/ 34038 h 2166109"/>
                <a:gd name="connsiteX1" fmla="*/ 1409062 w 6884788"/>
                <a:gd name="connsiteY1" fmla="*/ 489709 h 2166109"/>
                <a:gd name="connsiteX2" fmla="*/ 3041515 w 6884788"/>
                <a:gd name="connsiteY2" fmla="*/ 849543 h 2166109"/>
                <a:gd name="connsiteX3" fmla="*/ 4510392 w 6884788"/>
                <a:gd name="connsiteY3" fmla="*/ 1248376 h 2166109"/>
                <a:gd name="connsiteX4" fmla="*/ 6884788 w 6884788"/>
                <a:gd name="connsiteY4" fmla="*/ 1220812 h 2166109"/>
                <a:gd name="connsiteX5" fmla="*/ 6875060 w 6884788"/>
                <a:gd name="connsiteY5" fmla="*/ 2166109 h 2166109"/>
                <a:gd name="connsiteX6" fmla="*/ 0 w 6884788"/>
                <a:gd name="connsiteY6" fmla="*/ 2166109 h 2166109"/>
                <a:gd name="connsiteX7" fmla="*/ 9727 w 6884788"/>
                <a:gd name="connsiteY7" fmla="*/ 34038 h 2166109"/>
                <a:gd name="connsiteX0" fmla="*/ 9727 w 6884788"/>
                <a:gd name="connsiteY0" fmla="*/ 65680 h 2197751"/>
                <a:gd name="connsiteX1" fmla="*/ 1409062 w 6884788"/>
                <a:gd name="connsiteY1" fmla="*/ 521351 h 2197751"/>
                <a:gd name="connsiteX2" fmla="*/ 3041515 w 6884788"/>
                <a:gd name="connsiteY2" fmla="*/ 881185 h 2197751"/>
                <a:gd name="connsiteX3" fmla="*/ 4510392 w 6884788"/>
                <a:gd name="connsiteY3" fmla="*/ 1280018 h 2197751"/>
                <a:gd name="connsiteX4" fmla="*/ 6884788 w 6884788"/>
                <a:gd name="connsiteY4" fmla="*/ 1252454 h 2197751"/>
                <a:gd name="connsiteX5" fmla="*/ 6875060 w 6884788"/>
                <a:gd name="connsiteY5" fmla="*/ 2197751 h 2197751"/>
                <a:gd name="connsiteX6" fmla="*/ 0 w 6884788"/>
                <a:gd name="connsiteY6" fmla="*/ 2197751 h 2197751"/>
                <a:gd name="connsiteX7" fmla="*/ 9727 w 6884788"/>
                <a:gd name="connsiteY7" fmla="*/ 65680 h 2197751"/>
                <a:gd name="connsiteX0" fmla="*/ 15271 w 6884788"/>
                <a:gd name="connsiteY0" fmla="*/ 82764 h 2156263"/>
                <a:gd name="connsiteX1" fmla="*/ 1409062 w 6884788"/>
                <a:gd name="connsiteY1" fmla="*/ 479863 h 2156263"/>
                <a:gd name="connsiteX2" fmla="*/ 3041515 w 6884788"/>
                <a:gd name="connsiteY2" fmla="*/ 839697 h 2156263"/>
                <a:gd name="connsiteX3" fmla="*/ 4510392 w 6884788"/>
                <a:gd name="connsiteY3" fmla="*/ 1238530 h 2156263"/>
                <a:gd name="connsiteX4" fmla="*/ 6884788 w 6884788"/>
                <a:gd name="connsiteY4" fmla="*/ 1210966 h 2156263"/>
                <a:gd name="connsiteX5" fmla="*/ 6875060 w 6884788"/>
                <a:gd name="connsiteY5" fmla="*/ 2156263 h 2156263"/>
                <a:gd name="connsiteX6" fmla="*/ 0 w 6884788"/>
                <a:gd name="connsiteY6" fmla="*/ 2156263 h 2156263"/>
                <a:gd name="connsiteX7" fmla="*/ 15271 w 6884788"/>
                <a:gd name="connsiteY7" fmla="*/ 82764 h 2156263"/>
                <a:gd name="connsiteX0" fmla="*/ 15271 w 6884788"/>
                <a:gd name="connsiteY0" fmla="*/ 130568 h 2204067"/>
                <a:gd name="connsiteX1" fmla="*/ 1409062 w 6884788"/>
                <a:gd name="connsiteY1" fmla="*/ 527667 h 2204067"/>
                <a:gd name="connsiteX2" fmla="*/ 3041515 w 6884788"/>
                <a:gd name="connsiteY2" fmla="*/ 887501 h 2204067"/>
                <a:gd name="connsiteX3" fmla="*/ 4510392 w 6884788"/>
                <a:gd name="connsiteY3" fmla="*/ 1286334 h 2204067"/>
                <a:gd name="connsiteX4" fmla="*/ 6884788 w 6884788"/>
                <a:gd name="connsiteY4" fmla="*/ 1258770 h 2204067"/>
                <a:gd name="connsiteX5" fmla="*/ 6875060 w 6884788"/>
                <a:gd name="connsiteY5" fmla="*/ 2204067 h 2204067"/>
                <a:gd name="connsiteX6" fmla="*/ 0 w 6884788"/>
                <a:gd name="connsiteY6" fmla="*/ 2204067 h 2204067"/>
                <a:gd name="connsiteX7" fmla="*/ 15271 w 6884788"/>
                <a:gd name="connsiteY7" fmla="*/ 130568 h 2204067"/>
                <a:gd name="connsiteX0" fmla="*/ 15271 w 6884788"/>
                <a:gd name="connsiteY0" fmla="*/ 130568 h 2204067"/>
                <a:gd name="connsiteX1" fmla="*/ 1409062 w 6884788"/>
                <a:gd name="connsiteY1" fmla="*/ 527667 h 2204067"/>
                <a:gd name="connsiteX2" fmla="*/ 2864135 w 6884788"/>
                <a:gd name="connsiteY2" fmla="*/ 1305882 h 2204067"/>
                <a:gd name="connsiteX3" fmla="*/ 4510392 w 6884788"/>
                <a:gd name="connsiteY3" fmla="*/ 1286334 h 2204067"/>
                <a:gd name="connsiteX4" fmla="*/ 6884788 w 6884788"/>
                <a:gd name="connsiteY4" fmla="*/ 1258770 h 2204067"/>
                <a:gd name="connsiteX5" fmla="*/ 6875060 w 6884788"/>
                <a:gd name="connsiteY5" fmla="*/ 2204067 h 2204067"/>
                <a:gd name="connsiteX6" fmla="*/ 0 w 6884788"/>
                <a:gd name="connsiteY6" fmla="*/ 2204067 h 2204067"/>
                <a:gd name="connsiteX7" fmla="*/ 15271 w 6884788"/>
                <a:gd name="connsiteY7" fmla="*/ 130568 h 2204067"/>
                <a:gd name="connsiteX0" fmla="*/ 15271 w 6884788"/>
                <a:gd name="connsiteY0" fmla="*/ 130568 h 2204067"/>
                <a:gd name="connsiteX1" fmla="*/ 1409062 w 6884788"/>
                <a:gd name="connsiteY1" fmla="*/ 527667 h 2204067"/>
                <a:gd name="connsiteX2" fmla="*/ 2864135 w 6884788"/>
                <a:gd name="connsiteY2" fmla="*/ 1305882 h 2204067"/>
                <a:gd name="connsiteX3" fmla="*/ 4510392 w 6884788"/>
                <a:gd name="connsiteY3" fmla="*/ 1286334 h 2204067"/>
                <a:gd name="connsiteX4" fmla="*/ 6884788 w 6884788"/>
                <a:gd name="connsiteY4" fmla="*/ 1258770 h 2204067"/>
                <a:gd name="connsiteX5" fmla="*/ 6875060 w 6884788"/>
                <a:gd name="connsiteY5" fmla="*/ 2204067 h 2204067"/>
                <a:gd name="connsiteX6" fmla="*/ 0 w 6884788"/>
                <a:gd name="connsiteY6" fmla="*/ 2204067 h 2204067"/>
                <a:gd name="connsiteX7" fmla="*/ 15271 w 6884788"/>
                <a:gd name="connsiteY7" fmla="*/ 130568 h 2204067"/>
                <a:gd name="connsiteX0" fmla="*/ 15271 w 6884788"/>
                <a:gd name="connsiteY0" fmla="*/ 130568 h 2204067"/>
                <a:gd name="connsiteX1" fmla="*/ 1409062 w 6884788"/>
                <a:gd name="connsiteY1" fmla="*/ 527667 h 2204067"/>
                <a:gd name="connsiteX2" fmla="*/ 2864135 w 6884788"/>
                <a:gd name="connsiteY2" fmla="*/ 1305882 h 2204067"/>
                <a:gd name="connsiteX3" fmla="*/ 4521479 w 6884788"/>
                <a:gd name="connsiteY3" fmla="*/ 1470423 h 2204067"/>
                <a:gd name="connsiteX4" fmla="*/ 6884788 w 6884788"/>
                <a:gd name="connsiteY4" fmla="*/ 1258770 h 2204067"/>
                <a:gd name="connsiteX5" fmla="*/ 6875060 w 6884788"/>
                <a:gd name="connsiteY5" fmla="*/ 2204067 h 2204067"/>
                <a:gd name="connsiteX6" fmla="*/ 0 w 6884788"/>
                <a:gd name="connsiteY6" fmla="*/ 2204067 h 2204067"/>
                <a:gd name="connsiteX7" fmla="*/ 15271 w 6884788"/>
                <a:gd name="connsiteY7" fmla="*/ 130568 h 2204067"/>
                <a:gd name="connsiteX0" fmla="*/ 15271 w 6884788"/>
                <a:gd name="connsiteY0" fmla="*/ 130568 h 2204067"/>
                <a:gd name="connsiteX1" fmla="*/ 1409062 w 6884788"/>
                <a:gd name="connsiteY1" fmla="*/ 527667 h 2204067"/>
                <a:gd name="connsiteX2" fmla="*/ 2864135 w 6884788"/>
                <a:gd name="connsiteY2" fmla="*/ 1305882 h 2204067"/>
                <a:gd name="connsiteX3" fmla="*/ 4521479 w 6884788"/>
                <a:gd name="connsiteY3" fmla="*/ 1470423 h 2204067"/>
                <a:gd name="connsiteX4" fmla="*/ 6884788 w 6884788"/>
                <a:gd name="connsiteY4" fmla="*/ 1258770 h 2204067"/>
                <a:gd name="connsiteX5" fmla="*/ 6875060 w 6884788"/>
                <a:gd name="connsiteY5" fmla="*/ 2204067 h 2204067"/>
                <a:gd name="connsiteX6" fmla="*/ 0 w 6884788"/>
                <a:gd name="connsiteY6" fmla="*/ 2204067 h 2204067"/>
                <a:gd name="connsiteX7" fmla="*/ 15271 w 6884788"/>
                <a:gd name="connsiteY7" fmla="*/ 130568 h 2204067"/>
                <a:gd name="connsiteX0" fmla="*/ 15271 w 6884788"/>
                <a:gd name="connsiteY0" fmla="*/ 130568 h 2204067"/>
                <a:gd name="connsiteX1" fmla="*/ 1409062 w 6884788"/>
                <a:gd name="connsiteY1" fmla="*/ 527667 h 2204067"/>
                <a:gd name="connsiteX2" fmla="*/ 2864135 w 6884788"/>
                <a:gd name="connsiteY2" fmla="*/ 1305882 h 2204067"/>
                <a:gd name="connsiteX3" fmla="*/ 4521479 w 6884788"/>
                <a:gd name="connsiteY3" fmla="*/ 1470423 h 2204067"/>
                <a:gd name="connsiteX4" fmla="*/ 6884788 w 6884788"/>
                <a:gd name="connsiteY4" fmla="*/ 1258770 h 2204067"/>
                <a:gd name="connsiteX5" fmla="*/ 6875060 w 6884788"/>
                <a:gd name="connsiteY5" fmla="*/ 2204067 h 2204067"/>
                <a:gd name="connsiteX6" fmla="*/ 0 w 6884788"/>
                <a:gd name="connsiteY6" fmla="*/ 2204067 h 2204067"/>
                <a:gd name="connsiteX7" fmla="*/ 15271 w 6884788"/>
                <a:gd name="connsiteY7" fmla="*/ 130568 h 2204067"/>
                <a:gd name="connsiteX0" fmla="*/ 15271 w 6875060"/>
                <a:gd name="connsiteY0" fmla="*/ 130568 h 2204067"/>
                <a:gd name="connsiteX1" fmla="*/ 1409062 w 6875060"/>
                <a:gd name="connsiteY1" fmla="*/ 527667 h 2204067"/>
                <a:gd name="connsiteX2" fmla="*/ 2864135 w 6875060"/>
                <a:gd name="connsiteY2" fmla="*/ 1305882 h 2204067"/>
                <a:gd name="connsiteX3" fmla="*/ 4521479 w 6875060"/>
                <a:gd name="connsiteY3" fmla="*/ 1470423 h 2204067"/>
                <a:gd name="connsiteX4" fmla="*/ 6873702 w 6875060"/>
                <a:gd name="connsiteY4" fmla="*/ 1359182 h 2204067"/>
                <a:gd name="connsiteX5" fmla="*/ 6875060 w 6875060"/>
                <a:gd name="connsiteY5" fmla="*/ 2204067 h 2204067"/>
                <a:gd name="connsiteX6" fmla="*/ 0 w 6875060"/>
                <a:gd name="connsiteY6" fmla="*/ 2204067 h 2204067"/>
                <a:gd name="connsiteX7" fmla="*/ 15271 w 6875060"/>
                <a:gd name="connsiteY7" fmla="*/ 130568 h 220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5060" h="2204067">
                  <a:moveTo>
                    <a:pt x="15271" y="130568"/>
                  </a:moveTo>
                  <a:cubicBezTo>
                    <a:pt x="176318" y="-88998"/>
                    <a:pt x="632565" y="-77934"/>
                    <a:pt x="1409062" y="527667"/>
                  </a:cubicBezTo>
                  <a:cubicBezTo>
                    <a:pt x="1894086" y="787072"/>
                    <a:pt x="2340309" y="1079947"/>
                    <a:pt x="2864135" y="1305882"/>
                  </a:cubicBezTo>
                  <a:cubicBezTo>
                    <a:pt x="3331063" y="1448554"/>
                    <a:pt x="3773915" y="1444899"/>
                    <a:pt x="4521479" y="1470423"/>
                  </a:cubicBezTo>
                  <a:cubicBezTo>
                    <a:pt x="5865846" y="1503180"/>
                    <a:pt x="6033598" y="1491587"/>
                    <a:pt x="6873702" y="1359182"/>
                  </a:cubicBezTo>
                  <a:cubicBezTo>
                    <a:pt x="6874155" y="1640810"/>
                    <a:pt x="6874607" y="1922439"/>
                    <a:pt x="6875060" y="2204067"/>
                  </a:cubicBezTo>
                  <a:lnTo>
                    <a:pt x="0" y="2204067"/>
                  </a:lnTo>
                  <a:cubicBezTo>
                    <a:pt x="3242" y="1467436"/>
                    <a:pt x="12029" y="867199"/>
                    <a:pt x="15271" y="13056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8" name="Straight Connector 7"/>
            <p:cNvCxnSpPr>
              <a:endCxn id="6" idx="6"/>
            </p:cNvCxnSpPr>
            <p:nvPr/>
          </p:nvCxnSpPr>
          <p:spPr>
            <a:xfrm flipH="1">
              <a:off x="2874164" y="3213386"/>
              <a:ext cx="243" cy="15524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6" idx="6"/>
            </p:cNvCxnSpPr>
            <p:nvPr/>
          </p:nvCxnSpPr>
          <p:spPr>
            <a:xfrm flipV="1">
              <a:off x="2874164" y="4761823"/>
              <a:ext cx="3832942" cy="40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2883918" y="3477532"/>
              <a:ext cx="3828854" cy="805987"/>
            </a:xfrm>
            <a:custGeom>
              <a:avLst/>
              <a:gdLst>
                <a:gd name="connsiteX0" fmla="*/ 0 w 6605516"/>
                <a:gd name="connsiteY0" fmla="*/ 142602 h 1452317"/>
                <a:gd name="connsiteX1" fmla="*/ 1214650 w 6605516"/>
                <a:gd name="connsiteY1" fmla="*/ 101659 h 1452317"/>
                <a:gd name="connsiteX2" fmla="*/ 3862316 w 6605516"/>
                <a:gd name="connsiteY2" fmla="*/ 1289014 h 1452317"/>
                <a:gd name="connsiteX3" fmla="*/ 6605516 w 6605516"/>
                <a:gd name="connsiteY3" fmla="*/ 1411844 h 1452317"/>
                <a:gd name="connsiteX0" fmla="*/ 0 w 6868163"/>
                <a:gd name="connsiteY0" fmla="*/ 142602 h 1430775"/>
                <a:gd name="connsiteX1" fmla="*/ 1214650 w 6868163"/>
                <a:gd name="connsiteY1" fmla="*/ 101659 h 1430775"/>
                <a:gd name="connsiteX2" fmla="*/ 3862316 w 6868163"/>
                <a:gd name="connsiteY2" fmla="*/ 1289014 h 1430775"/>
                <a:gd name="connsiteX3" fmla="*/ 6868163 w 6868163"/>
                <a:gd name="connsiteY3" fmla="*/ 1372934 h 1430775"/>
                <a:gd name="connsiteX0" fmla="*/ 0 w 6868163"/>
                <a:gd name="connsiteY0" fmla="*/ 142602 h 1445772"/>
                <a:gd name="connsiteX1" fmla="*/ 1214650 w 6868163"/>
                <a:gd name="connsiteY1" fmla="*/ 101659 h 1445772"/>
                <a:gd name="connsiteX2" fmla="*/ 3862316 w 6868163"/>
                <a:gd name="connsiteY2" fmla="*/ 1289014 h 1445772"/>
                <a:gd name="connsiteX3" fmla="*/ 6868163 w 6868163"/>
                <a:gd name="connsiteY3" fmla="*/ 1372934 h 144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8163" h="1445772">
                  <a:moveTo>
                    <a:pt x="0" y="142602"/>
                  </a:moveTo>
                  <a:cubicBezTo>
                    <a:pt x="285465" y="26596"/>
                    <a:pt x="570931" y="-89410"/>
                    <a:pt x="1214650" y="101659"/>
                  </a:cubicBezTo>
                  <a:cubicBezTo>
                    <a:pt x="1858369" y="292728"/>
                    <a:pt x="2963838" y="1070650"/>
                    <a:pt x="3862316" y="1289014"/>
                  </a:cubicBezTo>
                  <a:cubicBezTo>
                    <a:pt x="4760794" y="1507378"/>
                    <a:pt x="5916619" y="1459612"/>
                    <a:pt x="6868163" y="1372934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1" name="Straight Connector 10"/>
            <p:cNvCxnSpPr>
              <a:stCxn id="14" idx="4"/>
            </p:cNvCxnSpPr>
            <p:nvPr/>
          </p:nvCxnSpPr>
          <p:spPr>
            <a:xfrm>
              <a:off x="3554085" y="3638185"/>
              <a:ext cx="0" cy="1112226"/>
            </a:xfrm>
            <a:prstGeom prst="line">
              <a:avLst/>
            </a:prstGeom>
            <a:noFill/>
            <a:ln w="63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/>
            <p:cNvCxnSpPr>
              <a:stCxn id="16" idx="4"/>
            </p:cNvCxnSpPr>
            <p:nvPr/>
          </p:nvCxnSpPr>
          <p:spPr>
            <a:xfrm>
              <a:off x="3905136" y="3778101"/>
              <a:ext cx="0" cy="983722"/>
            </a:xfrm>
            <a:prstGeom prst="line">
              <a:avLst/>
            </a:prstGeom>
            <a:noFill/>
            <a:ln w="63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TextBox 12"/>
            <p:cNvSpPr txBox="1"/>
            <p:nvPr/>
          </p:nvSpPr>
          <p:spPr>
            <a:xfrm rot="16200000">
              <a:off x="2244881" y="3891369"/>
              <a:ext cx="9051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2D2D2A"/>
                  </a:solidFill>
                  <a:latin typeface="+mj-lt"/>
                  <a:ea typeface="Arial" charset="0"/>
                  <a:cs typeface="Arial" charset="0"/>
                </a:rPr>
                <a:t>Complexity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469125" y="3471499"/>
              <a:ext cx="169919" cy="166686"/>
            </a:xfrm>
            <a:prstGeom prst="ellipse">
              <a:avLst/>
            </a:prstGeom>
            <a:solidFill>
              <a:srgbClr val="0070C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68639" y="3230743"/>
              <a:ext cx="13051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2D2D2A"/>
                  </a:solidFill>
                  <a:latin typeface="+mj-lt"/>
                  <a:ea typeface="Arial" charset="0"/>
                  <a:cs typeface="Arial" charset="0"/>
                </a:rPr>
                <a:t>Requirement Phase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3820176" y="3611415"/>
              <a:ext cx="169919" cy="166686"/>
            </a:xfrm>
            <a:prstGeom prst="ellipse">
              <a:avLst/>
            </a:prstGeom>
            <a:solidFill>
              <a:srgbClr val="0070C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58521" y="3479074"/>
              <a:ext cx="17091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2D2D2A"/>
                  </a:solidFill>
                  <a:latin typeface="+mj-lt"/>
                  <a:ea typeface="Arial" charset="0"/>
                  <a:cs typeface="Arial" charset="0"/>
                </a:rPr>
                <a:t>Infrastructure Setup Phase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658562" y="4062984"/>
              <a:ext cx="0" cy="698840"/>
            </a:xfrm>
            <a:prstGeom prst="line">
              <a:avLst/>
            </a:prstGeom>
            <a:noFill/>
            <a:ln w="63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4573602" y="3938777"/>
              <a:ext cx="169919" cy="166686"/>
            </a:xfrm>
            <a:prstGeom prst="ellipse">
              <a:avLst/>
            </a:prstGeom>
            <a:solidFill>
              <a:srgbClr val="0070C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51995" y="3773024"/>
              <a:ext cx="17972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2D2D2A"/>
                  </a:solidFill>
                  <a:latin typeface="+mj-lt"/>
                  <a:ea typeface="Arial" charset="0"/>
                  <a:cs typeface="Arial" charset="0"/>
                </a:rPr>
                <a:t>Custom Development Phase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34594" y="4818800"/>
              <a:ext cx="7489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2D2D2A"/>
                  </a:solidFill>
                  <a:latin typeface="+mj-lt"/>
                  <a:ea typeface="Arial" charset="0"/>
                  <a:cs typeface="Arial" charset="0"/>
                </a:rPr>
                <a:t>Duration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5550639" y="4201405"/>
              <a:ext cx="169919" cy="166686"/>
            </a:xfrm>
            <a:prstGeom prst="ellipse">
              <a:avLst/>
            </a:prstGeom>
            <a:solidFill>
              <a:srgbClr val="0070C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86859" y="4012651"/>
              <a:ext cx="8370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2D2D2A"/>
                  </a:solidFill>
                  <a:latin typeface="+mj-lt"/>
                  <a:ea typeface="Arial" charset="0"/>
                  <a:cs typeface="Arial" charset="0"/>
                </a:rPr>
                <a:t>Site Launch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5635599" y="4368092"/>
              <a:ext cx="0" cy="393732"/>
            </a:xfrm>
            <a:prstGeom prst="line">
              <a:avLst/>
            </a:prstGeom>
            <a:noFill/>
            <a:ln w="63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Freeform 24"/>
            <p:cNvSpPr/>
            <p:nvPr/>
          </p:nvSpPr>
          <p:spPr>
            <a:xfrm>
              <a:off x="2875675" y="3954141"/>
              <a:ext cx="3825563" cy="536437"/>
            </a:xfrm>
            <a:custGeom>
              <a:avLst/>
              <a:gdLst>
                <a:gd name="connsiteX0" fmla="*/ 0 w 5936776"/>
                <a:gd name="connsiteY0" fmla="*/ 66976 h 967728"/>
                <a:gd name="connsiteX1" fmla="*/ 696035 w 5936776"/>
                <a:gd name="connsiteY1" fmla="*/ 66976 h 967728"/>
                <a:gd name="connsiteX2" fmla="*/ 2552131 w 5936776"/>
                <a:gd name="connsiteY2" fmla="*/ 763012 h 967728"/>
                <a:gd name="connsiteX3" fmla="*/ 3616656 w 5936776"/>
                <a:gd name="connsiteY3" fmla="*/ 926785 h 967728"/>
                <a:gd name="connsiteX4" fmla="*/ 5936776 w 5936776"/>
                <a:gd name="connsiteY4" fmla="*/ 967728 h 967728"/>
                <a:gd name="connsiteX0" fmla="*/ 0 w 6862260"/>
                <a:gd name="connsiteY0" fmla="*/ 66976 h 936324"/>
                <a:gd name="connsiteX1" fmla="*/ 696035 w 6862260"/>
                <a:gd name="connsiteY1" fmla="*/ 66976 h 936324"/>
                <a:gd name="connsiteX2" fmla="*/ 2552131 w 6862260"/>
                <a:gd name="connsiteY2" fmla="*/ 763012 h 936324"/>
                <a:gd name="connsiteX3" fmla="*/ 3616656 w 6862260"/>
                <a:gd name="connsiteY3" fmla="*/ 926785 h 936324"/>
                <a:gd name="connsiteX4" fmla="*/ 6862260 w 6862260"/>
                <a:gd name="connsiteY4" fmla="*/ 895684 h 936324"/>
                <a:gd name="connsiteX0" fmla="*/ 0 w 6862260"/>
                <a:gd name="connsiteY0" fmla="*/ 66976 h 962256"/>
                <a:gd name="connsiteX1" fmla="*/ 696035 w 6862260"/>
                <a:gd name="connsiteY1" fmla="*/ 66976 h 962256"/>
                <a:gd name="connsiteX2" fmla="*/ 2552131 w 6862260"/>
                <a:gd name="connsiteY2" fmla="*/ 763012 h 962256"/>
                <a:gd name="connsiteX3" fmla="*/ 3616656 w 6862260"/>
                <a:gd name="connsiteY3" fmla="*/ 926785 h 962256"/>
                <a:gd name="connsiteX4" fmla="*/ 6862260 w 6862260"/>
                <a:gd name="connsiteY4" fmla="*/ 895684 h 96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2260" h="962256">
                  <a:moveTo>
                    <a:pt x="0" y="66976"/>
                  </a:moveTo>
                  <a:cubicBezTo>
                    <a:pt x="135340" y="8973"/>
                    <a:pt x="270680" y="-49030"/>
                    <a:pt x="696035" y="66976"/>
                  </a:cubicBezTo>
                  <a:cubicBezTo>
                    <a:pt x="1121390" y="182982"/>
                    <a:pt x="2065361" y="619711"/>
                    <a:pt x="2552131" y="763012"/>
                  </a:cubicBezTo>
                  <a:cubicBezTo>
                    <a:pt x="3038901" y="906314"/>
                    <a:pt x="3052549" y="892666"/>
                    <a:pt x="3616656" y="926785"/>
                  </a:cubicBezTo>
                  <a:cubicBezTo>
                    <a:pt x="4180763" y="960904"/>
                    <a:pt x="5895584" y="997567"/>
                    <a:pt x="6862260" y="895684"/>
                  </a:cubicBezTo>
                </a:path>
              </a:pathLst>
            </a:custGeom>
            <a:noFill/>
            <a:ln w="12700">
              <a:solidFill>
                <a:srgbClr val="F37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6" name="Straight Connector 25"/>
            <p:cNvCxnSpPr>
              <a:stCxn id="33" idx="4"/>
            </p:cNvCxnSpPr>
            <p:nvPr/>
          </p:nvCxnSpPr>
          <p:spPr>
            <a:xfrm>
              <a:off x="3299206" y="4113212"/>
              <a:ext cx="0" cy="648611"/>
            </a:xfrm>
            <a:prstGeom prst="line">
              <a:avLst/>
            </a:prstGeom>
            <a:noFill/>
            <a:ln w="6350">
              <a:solidFill>
                <a:srgbClr val="F3702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699908" y="4203868"/>
              <a:ext cx="0" cy="557955"/>
            </a:xfrm>
            <a:prstGeom prst="line">
              <a:avLst/>
            </a:prstGeom>
            <a:noFill/>
            <a:ln w="6350">
              <a:solidFill>
                <a:srgbClr val="F3702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Straight Connector 27"/>
            <p:cNvCxnSpPr>
              <a:stCxn id="35" idx="4"/>
            </p:cNvCxnSpPr>
            <p:nvPr/>
          </p:nvCxnSpPr>
          <p:spPr>
            <a:xfrm>
              <a:off x="4258519" y="4457658"/>
              <a:ext cx="0" cy="304165"/>
            </a:xfrm>
            <a:prstGeom prst="line">
              <a:avLst/>
            </a:prstGeom>
            <a:noFill/>
            <a:ln w="6350">
              <a:solidFill>
                <a:srgbClr val="F3702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835484" y="4553428"/>
              <a:ext cx="0" cy="212399"/>
            </a:xfrm>
            <a:prstGeom prst="line">
              <a:avLst/>
            </a:prstGeom>
            <a:noFill/>
            <a:ln w="6350">
              <a:solidFill>
                <a:srgbClr val="F3702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634603" y="5052135"/>
              <a:ext cx="10422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2D2D2A"/>
                  </a:solidFill>
                  <a:latin typeface="+mj-lt"/>
                  <a:ea typeface="Arial" charset="0"/>
                  <a:cs typeface="Arial" charset="0"/>
                </a:rPr>
                <a:t>BFS LaunchPad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34603" y="4818800"/>
              <a:ext cx="13885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2D2D2A"/>
                  </a:solidFill>
                  <a:latin typeface="+mj-lt"/>
                  <a:ea typeface="Arial" charset="0"/>
                  <a:cs typeface="Arial" charset="0"/>
                </a:rPr>
                <a:t>Typical Development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557358" y="5133384"/>
              <a:ext cx="77245" cy="77245"/>
            </a:xfrm>
            <a:prstGeom prst="ellipse">
              <a:avLst/>
            </a:prstGeom>
            <a:solidFill>
              <a:srgbClr val="F37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214246" y="3946526"/>
              <a:ext cx="169919" cy="166686"/>
            </a:xfrm>
            <a:prstGeom prst="ellipse">
              <a:avLst/>
            </a:prstGeom>
            <a:solidFill>
              <a:srgbClr val="F3702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614948" y="4037182"/>
              <a:ext cx="169919" cy="166686"/>
            </a:xfrm>
            <a:prstGeom prst="ellipse">
              <a:avLst/>
            </a:prstGeom>
            <a:solidFill>
              <a:srgbClr val="F3702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173559" y="4290972"/>
              <a:ext cx="169919" cy="166686"/>
            </a:xfrm>
            <a:prstGeom prst="ellipse">
              <a:avLst/>
            </a:prstGeom>
            <a:solidFill>
              <a:srgbClr val="F3702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750524" y="4386741"/>
              <a:ext cx="169919" cy="166686"/>
            </a:xfrm>
            <a:prstGeom prst="ellipse">
              <a:avLst/>
            </a:prstGeom>
            <a:solidFill>
              <a:srgbClr val="F3702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5557358" y="4945431"/>
              <a:ext cx="77245" cy="7724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72" name="Title 1"/>
          <p:cNvSpPr txBox="1">
            <a:spLocks/>
          </p:cNvSpPr>
          <p:nvPr/>
        </p:nvSpPr>
        <p:spPr>
          <a:xfrm>
            <a:off x="1905001" y="533400"/>
            <a:ext cx="8229600" cy="304800"/>
          </a:xfrm>
          <a:prstGeom prst="rect">
            <a:avLst/>
          </a:prstGeom>
        </p:spPr>
        <p:txBody>
          <a:bodyPr vert="horz" lIns="91440" tIns="0" rIns="9144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none" spc="0" baseline="0">
                <a:solidFill>
                  <a:srgbClr val="0000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Faster is better: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Our domain accelerators enable our clients to bring experiences to their audiences faster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981200" y="1295400"/>
            <a:ext cx="81534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4267201" y="1371600"/>
            <a:ext cx="4206777" cy="572502"/>
            <a:chOff x="2743200" y="1371600"/>
            <a:chExt cx="4206777" cy="572502"/>
          </a:xfrm>
        </p:grpSpPr>
        <p:grpSp>
          <p:nvGrpSpPr>
            <p:cNvPr id="42" name="Group 41"/>
            <p:cNvGrpSpPr/>
            <p:nvPr/>
          </p:nvGrpSpPr>
          <p:grpSpPr>
            <a:xfrm>
              <a:off x="2743200" y="1371600"/>
              <a:ext cx="572502" cy="572502"/>
              <a:chOff x="3097941" y="3615826"/>
              <a:chExt cx="572502" cy="57250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3097941" y="3615826"/>
                <a:ext cx="572502" cy="57250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37021"/>
                  </a:solidFill>
                </a:endParaRPr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06068" y="3687001"/>
                <a:ext cx="383551" cy="430152"/>
              </a:xfrm>
              <a:prstGeom prst="rect">
                <a:avLst/>
              </a:prstGeom>
            </p:spPr>
          </p:pic>
        </p:grpSp>
        <p:sp>
          <p:nvSpPr>
            <p:cNvPr id="45" name="Rectangle 44"/>
            <p:cNvSpPr/>
            <p:nvPr/>
          </p:nvSpPr>
          <p:spPr>
            <a:xfrm>
              <a:off x="3387759" y="1384886"/>
              <a:ext cx="356221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37021"/>
                  </a:solidFill>
                </a:rPr>
                <a:t>Omni-channel Product Application Framework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4892579" y="1371601"/>
            <a:ext cx="3581399" cy="1103531"/>
            <a:chOff x="3368578" y="1371600"/>
            <a:chExt cx="3581399" cy="1103531"/>
          </a:xfrm>
        </p:grpSpPr>
        <p:sp>
          <p:nvSpPr>
            <p:cNvPr id="46" name="Rectangle 45"/>
            <p:cNvSpPr/>
            <p:nvPr/>
          </p:nvSpPr>
          <p:spPr>
            <a:xfrm>
              <a:off x="3402998" y="1828800"/>
              <a:ext cx="354697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chemeClr val="accent6"/>
                </a:buClr>
              </a:pPr>
              <a:r>
                <a:rPr lang="en-US" sz="1200" dirty="0"/>
                <a:t>Improve user engagement and reduce drop-offs. Integrated with analytics and campaign to follow up with customers experience and partial applications</a:t>
              </a: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3368578" y="1371600"/>
              <a:ext cx="0" cy="1027698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9209313" y="2607122"/>
            <a:ext cx="2161961" cy="1660078"/>
            <a:chOff x="7102378" y="2607122"/>
            <a:chExt cx="2161961" cy="1660078"/>
          </a:xfrm>
        </p:grpSpPr>
        <p:sp>
          <p:nvSpPr>
            <p:cNvPr id="54" name="Rectangle 53"/>
            <p:cNvSpPr/>
            <p:nvPr/>
          </p:nvSpPr>
          <p:spPr>
            <a:xfrm>
              <a:off x="7136798" y="3066871"/>
              <a:ext cx="212754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chemeClr val="accent6"/>
                </a:buClr>
              </a:pPr>
              <a:r>
                <a:rPr lang="en-US" sz="1200" dirty="0"/>
                <a:t>Rapidly create mobile apps and deliver an engaging experience. Push content and notifications with no development.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7102378" y="2607122"/>
              <a:ext cx="0" cy="1660078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8583935" y="2590800"/>
            <a:ext cx="2669423" cy="572502"/>
            <a:chOff x="6477000" y="2590800"/>
            <a:chExt cx="2669423" cy="572502"/>
          </a:xfrm>
        </p:grpSpPr>
        <p:sp>
          <p:nvSpPr>
            <p:cNvPr id="53" name="Rectangle 52"/>
            <p:cNvSpPr/>
            <p:nvPr/>
          </p:nvSpPr>
          <p:spPr>
            <a:xfrm>
              <a:off x="7121559" y="2590800"/>
              <a:ext cx="202486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37021"/>
                  </a:solidFill>
                </a:rPr>
                <a:t>Mobile Apps Foundation Framework</a:t>
              </a: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6477000" y="2590800"/>
              <a:ext cx="572502" cy="572502"/>
              <a:chOff x="6477000" y="2627898"/>
              <a:chExt cx="572502" cy="572502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6477000" y="2627898"/>
                <a:ext cx="572502" cy="57250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37021"/>
                  </a:solidFill>
                </a:endParaRP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57411" y="2704361"/>
                <a:ext cx="239691" cy="425519"/>
              </a:xfrm>
              <a:prstGeom prst="rect">
                <a:avLst/>
              </a:prstGeom>
            </p:spPr>
          </p:pic>
        </p:grpSp>
      </p:grpSp>
      <p:grpSp>
        <p:nvGrpSpPr>
          <p:cNvPr id="102" name="Group 101"/>
          <p:cNvGrpSpPr/>
          <p:nvPr/>
        </p:nvGrpSpPr>
        <p:grpSpPr>
          <a:xfrm>
            <a:off x="9206890" y="4724400"/>
            <a:ext cx="2164383" cy="1660078"/>
            <a:chOff x="7099955" y="4724400"/>
            <a:chExt cx="2164383" cy="1660078"/>
          </a:xfrm>
        </p:grpSpPr>
        <p:sp>
          <p:nvSpPr>
            <p:cNvPr id="60" name="Rectangle 59"/>
            <p:cNvSpPr/>
            <p:nvPr/>
          </p:nvSpPr>
          <p:spPr>
            <a:xfrm>
              <a:off x="7134375" y="5200471"/>
              <a:ext cx="212996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chemeClr val="accent6"/>
                </a:buClr>
              </a:pPr>
              <a:r>
                <a:rPr lang="en-US" sz="1200" dirty="0"/>
                <a:t>Plan, design, launch, and optimize personalized experience for existing as well as potential customers</a:t>
              </a: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7099955" y="4724400"/>
              <a:ext cx="0" cy="1660078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583934" y="4724400"/>
            <a:ext cx="2667000" cy="572502"/>
            <a:chOff x="6477000" y="4724400"/>
            <a:chExt cx="2667000" cy="572502"/>
          </a:xfrm>
        </p:grpSpPr>
        <p:sp>
          <p:nvSpPr>
            <p:cNvPr id="59" name="Rectangle 58"/>
            <p:cNvSpPr/>
            <p:nvPr/>
          </p:nvSpPr>
          <p:spPr>
            <a:xfrm>
              <a:off x="7119136" y="4724400"/>
              <a:ext cx="202486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37021"/>
                  </a:solidFill>
                </a:rPr>
                <a:t>Highly Personalized Landing &amp; Product pages</a:t>
              </a: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6477000" y="4724400"/>
              <a:ext cx="572502" cy="572502"/>
              <a:chOff x="6477000" y="4724400"/>
              <a:chExt cx="572502" cy="572502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6477000" y="4724400"/>
                <a:ext cx="572502" cy="57250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37021"/>
                  </a:solidFill>
                </a:endParaRPr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5813" y="4854398"/>
                <a:ext cx="374591" cy="335159"/>
              </a:xfrm>
              <a:prstGeom prst="rect">
                <a:avLst/>
              </a:prstGeom>
            </p:spPr>
          </p:pic>
        </p:grpSp>
      </p:grpSp>
      <p:grpSp>
        <p:nvGrpSpPr>
          <p:cNvPr id="103" name="Group 102"/>
          <p:cNvGrpSpPr/>
          <p:nvPr/>
        </p:nvGrpSpPr>
        <p:grpSpPr>
          <a:xfrm>
            <a:off x="4953001" y="5068669"/>
            <a:ext cx="3158950" cy="1027698"/>
            <a:chOff x="3429001" y="5068669"/>
            <a:chExt cx="3158950" cy="1027698"/>
          </a:xfrm>
        </p:grpSpPr>
        <p:sp>
          <p:nvSpPr>
            <p:cNvPr id="74" name="Rectangle 73"/>
            <p:cNvSpPr/>
            <p:nvPr/>
          </p:nvSpPr>
          <p:spPr>
            <a:xfrm>
              <a:off x="3463421" y="5525869"/>
              <a:ext cx="312453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chemeClr val="accent6"/>
                </a:buClr>
              </a:pPr>
              <a:r>
                <a:rPr lang="en-US" sz="1200" dirty="0"/>
                <a:t>Compliant with accessibility guidelines under section 508, WCAG, and SEO standards</a:t>
              </a:r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3429001" y="5068669"/>
              <a:ext cx="0" cy="1027698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4304298" y="5081956"/>
            <a:ext cx="3731452" cy="595947"/>
            <a:chOff x="2780298" y="5081955"/>
            <a:chExt cx="3731452" cy="595947"/>
          </a:xfrm>
        </p:grpSpPr>
        <p:sp>
          <p:nvSpPr>
            <p:cNvPr id="71" name="Rectangle 70"/>
            <p:cNvSpPr/>
            <p:nvPr/>
          </p:nvSpPr>
          <p:spPr>
            <a:xfrm>
              <a:off x="3448181" y="5081955"/>
              <a:ext cx="306356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37021"/>
                  </a:solidFill>
                </a:rPr>
                <a:t>Compliant with Accessibility, SEO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2780298" y="5105400"/>
              <a:ext cx="572502" cy="572502"/>
              <a:chOff x="2780298" y="5105400"/>
              <a:chExt cx="572502" cy="572502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780298" y="5105400"/>
                <a:ext cx="572502" cy="57250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37021"/>
                  </a:solidFill>
                </a:endParaRPr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85526" y="5218137"/>
                <a:ext cx="375909" cy="374526"/>
              </a:xfrm>
              <a:prstGeom prst="rect">
                <a:avLst/>
              </a:prstGeom>
            </p:spPr>
          </p:pic>
        </p:grpSp>
      </p:grpSp>
      <p:grpSp>
        <p:nvGrpSpPr>
          <p:cNvPr id="105" name="Group 104"/>
          <p:cNvGrpSpPr/>
          <p:nvPr/>
        </p:nvGrpSpPr>
        <p:grpSpPr>
          <a:xfrm>
            <a:off x="1397359" y="2607122"/>
            <a:ext cx="2075931" cy="1596903"/>
            <a:chOff x="799097" y="2607122"/>
            <a:chExt cx="2075931" cy="1596903"/>
          </a:xfrm>
        </p:grpSpPr>
        <p:sp>
          <p:nvSpPr>
            <p:cNvPr id="79" name="Rectangle 78"/>
            <p:cNvSpPr/>
            <p:nvPr/>
          </p:nvSpPr>
          <p:spPr>
            <a:xfrm>
              <a:off x="799097" y="3066871"/>
              <a:ext cx="207593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chemeClr val="accent6"/>
                </a:buClr>
              </a:pPr>
              <a:r>
                <a:rPr lang="en-US" sz="1200" dirty="0"/>
                <a:t>Rapidly create mobile apps and deliver an engaging experience. Push content and notifications with no development.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799098" y="2607122"/>
              <a:ext cx="0" cy="159690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1360262" y="4724400"/>
            <a:ext cx="2497800" cy="1660078"/>
            <a:chOff x="762000" y="4724400"/>
            <a:chExt cx="2497800" cy="1660078"/>
          </a:xfrm>
        </p:grpSpPr>
        <p:sp>
          <p:nvSpPr>
            <p:cNvPr id="82" name="Rectangle 81"/>
            <p:cNvSpPr/>
            <p:nvPr/>
          </p:nvSpPr>
          <p:spPr>
            <a:xfrm>
              <a:off x="762000" y="5200471"/>
              <a:ext cx="24978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chemeClr val="accent6"/>
                </a:buClr>
              </a:pPr>
              <a:r>
                <a:rPr lang="en-US" sz="1200" dirty="0"/>
                <a:t>Build authenticated user portals and presents them with personalized experience, user data, and targeted offers</a:t>
              </a: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762000" y="4724400"/>
              <a:ext cx="0" cy="1660078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711561" y="4724400"/>
            <a:ext cx="2972706" cy="572502"/>
            <a:chOff x="113298" y="4724400"/>
            <a:chExt cx="2972706" cy="572502"/>
          </a:xfrm>
        </p:grpSpPr>
        <p:sp>
          <p:nvSpPr>
            <p:cNvPr id="81" name="Rectangle 80"/>
            <p:cNvSpPr/>
            <p:nvPr/>
          </p:nvSpPr>
          <p:spPr>
            <a:xfrm>
              <a:off x="762000" y="4724400"/>
              <a:ext cx="23240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37021"/>
                  </a:solidFill>
                </a:rPr>
                <a:t>Authenticated sites</a:t>
              </a: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113298" y="4724400"/>
              <a:ext cx="572502" cy="572502"/>
              <a:chOff x="113298" y="4724400"/>
              <a:chExt cx="572502" cy="572502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113298" y="4724400"/>
                <a:ext cx="572502" cy="57250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37021"/>
                  </a:solidFill>
                </a:endParaRP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0320" y="4854154"/>
                <a:ext cx="358459" cy="335649"/>
              </a:xfrm>
              <a:prstGeom prst="rect">
                <a:avLst/>
              </a:prstGeom>
            </p:spPr>
          </p:pic>
        </p:grpSp>
      </p:grpSp>
      <p:grpSp>
        <p:nvGrpSpPr>
          <p:cNvPr id="99" name="Group 98"/>
          <p:cNvGrpSpPr/>
          <p:nvPr/>
        </p:nvGrpSpPr>
        <p:grpSpPr>
          <a:xfrm>
            <a:off x="762690" y="2590800"/>
            <a:ext cx="2985006" cy="572502"/>
            <a:chOff x="164428" y="2590800"/>
            <a:chExt cx="2985006" cy="572502"/>
          </a:xfrm>
        </p:grpSpPr>
        <p:sp>
          <p:nvSpPr>
            <p:cNvPr id="78" name="Rectangle 77"/>
            <p:cNvSpPr/>
            <p:nvPr/>
          </p:nvSpPr>
          <p:spPr>
            <a:xfrm>
              <a:off x="799097" y="2590800"/>
              <a:ext cx="235033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37021"/>
                  </a:solidFill>
                </a:rPr>
                <a:t>Manage, Monitor, Monetize</a:t>
              </a: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164428" y="2590800"/>
              <a:ext cx="572502" cy="572502"/>
              <a:chOff x="164428" y="2638862"/>
              <a:chExt cx="572502" cy="572502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164428" y="2638862"/>
                <a:ext cx="572502" cy="57250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37021"/>
                  </a:solidFill>
                </a:endParaRPr>
              </a:p>
            </p:txBody>
          </p:sp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9816" y="2788737"/>
                <a:ext cx="329132" cy="303062"/>
              </a:xfrm>
              <a:prstGeom prst="rect">
                <a:avLst/>
              </a:prstGeom>
            </p:spPr>
          </p:pic>
        </p:grpSp>
      </p:grpSp>
      <p:grpSp>
        <p:nvGrpSpPr>
          <p:cNvPr id="106" name="Group 105"/>
          <p:cNvGrpSpPr/>
          <p:nvPr/>
        </p:nvGrpSpPr>
        <p:grpSpPr>
          <a:xfrm>
            <a:off x="1335192" y="6144205"/>
            <a:ext cx="9332808" cy="470316"/>
            <a:chOff x="0" y="6387684"/>
            <a:chExt cx="9144000" cy="470316"/>
          </a:xfrm>
        </p:grpSpPr>
        <p:sp>
          <p:nvSpPr>
            <p:cNvPr id="92" name="Rectangle 91"/>
            <p:cNvSpPr/>
            <p:nvPr/>
          </p:nvSpPr>
          <p:spPr>
            <a:xfrm>
              <a:off x="0" y="6387684"/>
              <a:ext cx="9144000" cy="470316"/>
            </a:xfrm>
            <a:prstGeom prst="rect">
              <a:avLst/>
            </a:prstGeom>
            <a:solidFill>
              <a:srgbClr val="F37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33805" y="6463804"/>
              <a:ext cx="83619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Integrates with  Adobe Target, Adobe Analytics, Adobe Campaign and Adobe Mobile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44860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1" y="457199"/>
            <a:ext cx="8686800" cy="457201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Business benefits delivered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Business benefits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600200" y="1380556"/>
            <a:ext cx="327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Faster time to market</a:t>
            </a:r>
          </a:p>
        </p:txBody>
      </p:sp>
      <p:sp>
        <p:nvSpPr>
          <p:cNvPr id="7" name="Rectangle 6"/>
          <p:cNvSpPr/>
          <p:nvPr/>
        </p:nvSpPr>
        <p:spPr>
          <a:xfrm>
            <a:off x="1600201" y="1693816"/>
            <a:ext cx="4569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dirty="0"/>
              <a:t>Website is launched in a short span of 6 – 8 weeks.</a:t>
            </a:r>
          </a:p>
        </p:txBody>
      </p:sp>
      <p:sp>
        <p:nvSpPr>
          <p:cNvPr id="8" name="Oval 7"/>
          <p:cNvSpPr/>
          <p:nvPr/>
        </p:nvSpPr>
        <p:spPr>
          <a:xfrm>
            <a:off x="654152" y="1367073"/>
            <a:ext cx="795950" cy="795950"/>
          </a:xfrm>
          <a:prstGeom prst="ellipse">
            <a:avLst/>
          </a:prstGeom>
          <a:solidFill>
            <a:schemeClr val="bg1"/>
          </a:solidFill>
          <a:ln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00200" y="2205273"/>
            <a:ext cx="327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Lowered cost of ownership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00200" y="2518532"/>
            <a:ext cx="85789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dirty="0"/>
              <a:t>Enhancements only require an incremental effort due to the underlying scalable architecture and design.</a:t>
            </a:r>
          </a:p>
        </p:txBody>
      </p:sp>
      <p:sp>
        <p:nvSpPr>
          <p:cNvPr id="12" name="Oval 11"/>
          <p:cNvSpPr/>
          <p:nvPr/>
        </p:nvSpPr>
        <p:spPr>
          <a:xfrm>
            <a:off x="654152" y="2323723"/>
            <a:ext cx="795950" cy="795950"/>
          </a:xfrm>
          <a:prstGeom prst="ellipse">
            <a:avLst/>
          </a:prstGeom>
          <a:solidFill>
            <a:schemeClr val="bg1"/>
          </a:solidFill>
          <a:ln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00200" y="3260637"/>
            <a:ext cx="327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Enhanced user experience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00200" y="3573897"/>
            <a:ext cx="7131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dirty="0"/>
              <a:t>LaunchPad based websites have a consistent look and feel across devices: PC, mobile, tablet.</a:t>
            </a:r>
          </a:p>
        </p:txBody>
      </p:sp>
      <p:sp>
        <p:nvSpPr>
          <p:cNvPr id="17" name="Oval 16"/>
          <p:cNvSpPr/>
          <p:nvPr/>
        </p:nvSpPr>
        <p:spPr>
          <a:xfrm>
            <a:off x="654152" y="3258590"/>
            <a:ext cx="795950" cy="795950"/>
          </a:xfrm>
          <a:prstGeom prst="ellipse">
            <a:avLst/>
          </a:prstGeom>
          <a:solidFill>
            <a:schemeClr val="bg1"/>
          </a:solidFill>
          <a:ln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00200" y="4154570"/>
            <a:ext cx="327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Reduced maintenance costs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00200" y="4467829"/>
            <a:ext cx="93409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dirty="0"/>
              <a:t>With a LaunchPad implementation, customers can get the best of </a:t>
            </a:r>
            <a:r>
              <a:rPr lang="en-US" sz="1400" dirty="0" err="1"/>
              <a:t>Virtusa’s</a:t>
            </a:r>
            <a:r>
              <a:rPr lang="en-US" sz="1400" dirty="0"/>
              <a:t> proven solutions as the foundation for a new site.</a:t>
            </a:r>
          </a:p>
        </p:txBody>
      </p:sp>
      <p:sp>
        <p:nvSpPr>
          <p:cNvPr id="21" name="Oval 20"/>
          <p:cNvSpPr/>
          <p:nvPr/>
        </p:nvSpPr>
        <p:spPr>
          <a:xfrm>
            <a:off x="665582" y="4195099"/>
            <a:ext cx="795950" cy="795950"/>
          </a:xfrm>
          <a:prstGeom prst="ellipse">
            <a:avLst/>
          </a:prstGeom>
          <a:solidFill>
            <a:schemeClr val="bg1"/>
          </a:solidFill>
          <a:ln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84960" y="5082123"/>
            <a:ext cx="327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Improved brand equity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584960" y="5386756"/>
            <a:ext cx="9464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400" dirty="0"/>
              <a:t>Plug and Play components have been designed keeping in mind the important parameters of brand recall and digital presence</a:t>
            </a:r>
          </a:p>
        </p:txBody>
      </p:sp>
      <p:sp>
        <p:nvSpPr>
          <p:cNvPr id="25" name="Oval 24"/>
          <p:cNvSpPr/>
          <p:nvPr/>
        </p:nvSpPr>
        <p:spPr>
          <a:xfrm>
            <a:off x="650342" y="5114026"/>
            <a:ext cx="795950" cy="795950"/>
          </a:xfrm>
          <a:prstGeom prst="ellipse">
            <a:avLst/>
          </a:prstGeom>
          <a:solidFill>
            <a:schemeClr val="bg1"/>
          </a:solidFill>
          <a:ln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678042" y="2129073"/>
            <a:ext cx="9599558" cy="3814527"/>
            <a:chOff x="1678042" y="2129073"/>
            <a:chExt cx="7053310" cy="381452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693282" y="2129073"/>
              <a:ext cx="7038070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693282" y="3063940"/>
              <a:ext cx="7038070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693282" y="4034073"/>
              <a:ext cx="7038070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693282" y="5024673"/>
              <a:ext cx="7038070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678042" y="5943600"/>
              <a:ext cx="7038070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497" y="1615042"/>
            <a:ext cx="382106" cy="38655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486" y="2509828"/>
            <a:ext cx="459933" cy="43319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438" y="3454549"/>
            <a:ext cx="367747" cy="35083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438" y="4425334"/>
            <a:ext cx="412648" cy="3502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910" y="5277426"/>
            <a:ext cx="428633" cy="438602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54152" y="1066800"/>
            <a:ext cx="81534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96670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486370"/>
            <a:ext cx="11277600" cy="4681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Calibri bold" panose="020F0702030404030204" pitchFamily="34" charset="0"/>
              </a:rPr>
              <a:t>Insurance – Reference Solution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Calibri bold" panose="020F07020304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12192000" cy="4572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524000"/>
            <a:ext cx="12192000" cy="228600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4598130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Key components of the solution</a:t>
            </a:r>
            <a:endParaRPr lang="en-US" sz="2000" dirty="0"/>
          </a:p>
        </p:txBody>
      </p:sp>
      <p:sp>
        <p:nvSpPr>
          <p:cNvPr id="2048" name="Text Placeholder 2047"/>
          <p:cNvSpPr>
            <a:spLocks noGrp="1"/>
          </p:cNvSpPr>
          <p:nvPr>
            <p:ph type="body" idx="1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sz="1000" dirty="0">
                <a:solidFill>
                  <a:schemeClr val="accent6"/>
                </a:solidFill>
              </a:rPr>
              <a:t>Solution - Overview</a:t>
            </a:r>
            <a:endParaRPr lang="en-US" sz="1000" dirty="0">
              <a:solidFill>
                <a:schemeClr val="accent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>
          <a:xfrm>
            <a:off x="304800" y="914400"/>
            <a:ext cx="11582400" cy="566246"/>
          </a:xfrm>
        </p:spPr>
        <p:txBody>
          <a:bodyPr/>
          <a:lstStyle/>
          <a:p>
            <a:r>
              <a:rPr lang="en-GB" sz="1400" dirty="0"/>
              <a:t>Our solution focuses on building </a:t>
            </a:r>
            <a:r>
              <a:rPr lang="en-GB" sz="1400" b="1" dirty="0"/>
              <a:t>key accelerator components </a:t>
            </a:r>
            <a:r>
              <a:rPr lang="en-GB" sz="1400" dirty="0"/>
              <a:t>targeted for significantly enhancing  Insurance Company’s overall value proposition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854099" y="6268150"/>
            <a:ext cx="6906557" cy="291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prstClr val="white"/>
                </a:solidFill>
              </a:rPr>
              <a:t>BSS and OSS systems (e.g. Fulfilment, Billing, Service Management etc.)</a:t>
            </a:r>
            <a:endParaRPr lang="en-US" sz="1200" b="1" dirty="0" err="1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850065" y="5346526"/>
            <a:ext cx="6969526" cy="21808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2D2D2A"/>
                </a:solidFill>
              </a:rPr>
              <a:t>Integration layer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875400" y="1688575"/>
            <a:ext cx="6885257" cy="586073"/>
            <a:chOff x="394447" y="1253918"/>
            <a:chExt cx="7979537" cy="905624"/>
          </a:xfrm>
        </p:grpSpPr>
        <p:sp>
          <p:nvSpPr>
            <p:cNvPr id="7" name="Rectangle 6"/>
            <p:cNvSpPr/>
            <p:nvPr/>
          </p:nvSpPr>
          <p:spPr>
            <a:xfrm>
              <a:off x="421403" y="1709815"/>
              <a:ext cx="7952581" cy="4497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94447" y="1253918"/>
              <a:ext cx="7979536" cy="4695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843662" y="1690763"/>
            <a:ext cx="332815" cy="150152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prstClr val="white"/>
                </a:solidFill>
              </a:rPr>
              <a:t>Experience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43662" y="3783082"/>
            <a:ext cx="332815" cy="27981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>
                <a:solidFill>
                  <a:prstClr val="white"/>
                </a:solidFill>
              </a:rPr>
              <a:t>Relationship</a:t>
            </a:r>
          </a:p>
        </p:txBody>
      </p:sp>
      <p:sp>
        <p:nvSpPr>
          <p:cNvPr id="11" name="Rectangle 10"/>
          <p:cNvSpPr/>
          <p:nvPr/>
        </p:nvSpPr>
        <p:spPr>
          <a:xfrm rot="10800000">
            <a:off x="8427841" y="1690763"/>
            <a:ext cx="332815" cy="15015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prstClr val="white"/>
                </a:solidFill>
              </a:rPr>
              <a:t>Partnership</a:t>
            </a:r>
          </a:p>
        </p:txBody>
      </p:sp>
      <p:sp>
        <p:nvSpPr>
          <p:cNvPr id="12" name="Rectangle 11"/>
          <p:cNvSpPr/>
          <p:nvPr/>
        </p:nvSpPr>
        <p:spPr>
          <a:xfrm rot="10800000">
            <a:off x="8427841" y="3822468"/>
            <a:ext cx="332815" cy="2732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dirty="0">
                <a:solidFill>
                  <a:prstClr val="white"/>
                </a:solidFill>
              </a:rPr>
              <a:t>Employees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389797" y="3233973"/>
            <a:ext cx="5940728" cy="446516"/>
            <a:chOff x="533400" y="3068171"/>
            <a:chExt cx="8077200" cy="1371600"/>
          </a:xfrm>
        </p:grpSpPr>
        <p:sp>
          <p:nvSpPr>
            <p:cNvPr id="13" name="Rectangle 12"/>
            <p:cNvSpPr/>
            <p:nvPr/>
          </p:nvSpPr>
          <p:spPr>
            <a:xfrm>
              <a:off x="533400" y="3753971"/>
              <a:ext cx="807720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</a:rPr>
                <a:t>Omni-channel Orchestration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3400" y="3068171"/>
              <a:ext cx="8077200" cy="685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prstClr val="white"/>
                  </a:solidFill>
                </a:rPr>
                <a:t>Touchpoint Transformation</a:t>
              </a:r>
            </a:p>
          </p:txBody>
        </p:sp>
      </p:grpSp>
      <p:sp>
        <p:nvSpPr>
          <p:cNvPr id="16" name="Cross 15"/>
          <p:cNvSpPr/>
          <p:nvPr/>
        </p:nvSpPr>
        <p:spPr>
          <a:xfrm>
            <a:off x="1818148" y="3290502"/>
            <a:ext cx="379031" cy="379031"/>
          </a:xfrm>
          <a:prstGeom prst="plus">
            <a:avLst>
              <a:gd name="adj" fmla="val 3724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17" name="Cross 16"/>
          <p:cNvSpPr/>
          <p:nvPr/>
        </p:nvSpPr>
        <p:spPr>
          <a:xfrm>
            <a:off x="8420128" y="3329887"/>
            <a:ext cx="379031" cy="379031"/>
          </a:xfrm>
          <a:prstGeom prst="plus">
            <a:avLst>
              <a:gd name="adj" fmla="val 3724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38231" y="1676401"/>
            <a:ext cx="10708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1" dirty="0">
                <a:solidFill>
                  <a:srgbClr val="2D2D2A"/>
                </a:solidFill>
              </a:rPr>
              <a:t>Customer Persona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35320" y="1831841"/>
            <a:ext cx="36115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1" dirty="0">
                <a:solidFill>
                  <a:srgbClr val="2D2D2A"/>
                </a:solidFill>
              </a:rPr>
              <a:t>Indifferent      &gt;       Satisfied        &gt;       Loyal        &gt;       Advocate </a:t>
            </a:r>
          </a:p>
        </p:txBody>
      </p:sp>
      <p:pic>
        <p:nvPicPr>
          <p:cNvPr id="2050" name="Picture 2" descr="http://static1.squarespace.com/static/50ffbc84e4b093c150d805b2/t/527c74f5e4b05c6d482d47c8/1383888118025/Icon+-+Catalog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31" y="3852657"/>
            <a:ext cx="543319" cy="4432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911955" y="2055552"/>
            <a:ext cx="297036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1" dirty="0">
                <a:solidFill>
                  <a:prstClr val="white"/>
                </a:solidFill>
              </a:rPr>
              <a:t>Discover      &gt;       Shop        &gt;       Buy        &gt;       Share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373669" y="4259699"/>
            <a:ext cx="707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00" dirty="0">
                <a:solidFill>
                  <a:srgbClr val="1F3C92"/>
                </a:solidFill>
              </a:rPr>
              <a:t>Product </a:t>
            </a:r>
          </a:p>
          <a:p>
            <a:pPr algn="ctr"/>
            <a:r>
              <a:rPr lang="en-GB" sz="1000" dirty="0">
                <a:solidFill>
                  <a:srgbClr val="1F3C92"/>
                </a:solidFill>
              </a:rPr>
              <a:t>Catalogue</a:t>
            </a:r>
            <a:endParaRPr lang="en-US" sz="1000" dirty="0" err="1">
              <a:solidFill>
                <a:srgbClr val="1F3C92"/>
              </a:solidFill>
            </a:endParaRPr>
          </a:p>
        </p:txBody>
      </p:sp>
      <p:pic>
        <p:nvPicPr>
          <p:cNvPr id="2052" name="Picture 4" descr="http://www.bizagi.com/assets/images/modeler-page/modeler_fasttrack_icon04.png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566" y="3840740"/>
            <a:ext cx="412651" cy="4126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3103302" y="4259699"/>
            <a:ext cx="6591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00" dirty="0">
                <a:solidFill>
                  <a:srgbClr val="1F3C92"/>
                </a:solidFill>
              </a:rPr>
              <a:t>Product </a:t>
            </a:r>
          </a:p>
          <a:p>
            <a:pPr algn="ctr"/>
            <a:r>
              <a:rPr lang="en-GB" sz="1000" dirty="0">
                <a:solidFill>
                  <a:srgbClr val="1F3C92"/>
                </a:solidFill>
              </a:rPr>
              <a:t>Modeller</a:t>
            </a:r>
            <a:endParaRPr lang="en-US" sz="1000" dirty="0" err="1">
              <a:solidFill>
                <a:srgbClr val="1F3C9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29456" y="4259699"/>
            <a:ext cx="10439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rgbClr val="1F3C92"/>
                </a:solidFill>
              </a:rPr>
              <a:t>Customer Hub </a:t>
            </a:r>
          </a:p>
          <a:p>
            <a:pPr algn="ctr"/>
            <a:r>
              <a:rPr lang="en-GB" sz="1000" dirty="0">
                <a:solidFill>
                  <a:srgbClr val="1F3C92"/>
                </a:solidFill>
              </a:rPr>
              <a:t>(360 degree view)</a:t>
            </a:r>
            <a:endParaRPr lang="en-US" sz="1000" dirty="0" err="1">
              <a:solidFill>
                <a:srgbClr val="1F3C9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339243" y="4259699"/>
            <a:ext cx="394501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000" dirty="0">
                <a:solidFill>
                  <a:srgbClr val="1F3C92"/>
                </a:solidFill>
              </a:rPr>
              <a:t>Next Best Action </a:t>
            </a:r>
          </a:p>
          <a:p>
            <a:pPr algn="ctr"/>
            <a:r>
              <a:rPr lang="en-GB" sz="1000" dirty="0">
                <a:solidFill>
                  <a:srgbClr val="1F3C92"/>
                </a:solidFill>
              </a:rPr>
              <a:t>(Guided Agent)</a:t>
            </a:r>
            <a:endParaRPr lang="en-US" sz="1000" dirty="0" err="1">
              <a:solidFill>
                <a:srgbClr val="1F3C92"/>
              </a:solidFill>
            </a:endParaRPr>
          </a:p>
        </p:txBody>
      </p:sp>
      <p:pic>
        <p:nvPicPr>
          <p:cNvPr id="1028" name="Picture 4" descr="http://comparexusa.com/wp-content/uploads/2014/01/CRM-CMPRX-01.png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627" y="3848349"/>
            <a:ext cx="615597" cy="4107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pega.com/sites/default/files/images/icon/nba-offers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066" y="3824805"/>
            <a:ext cx="423522" cy="4501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5745428" y="4259699"/>
            <a:ext cx="8939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rgbClr val="1F3C92"/>
                </a:solidFill>
              </a:rPr>
              <a:t>Campaigns Management </a:t>
            </a:r>
            <a:endParaRPr lang="en-US" sz="1000" dirty="0" err="1">
              <a:solidFill>
                <a:srgbClr val="1F3C92"/>
              </a:solidFill>
            </a:endParaRPr>
          </a:p>
        </p:txBody>
      </p:sp>
      <p:pic>
        <p:nvPicPr>
          <p:cNvPr id="1032" name="Picture 8" descr="http://1.bp.blogspot.com/-KfP3TFVuJZA/UwD-EDLm_gI/AAAAAAAAI-M/LIVtkMeXNG8/s1600/campaign-icon-large.png"/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654" y="3831635"/>
            <a:ext cx="692621" cy="4399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ensygnia.com/wp-content/uploads/loyalty-icon-no-text.png"/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952" y="3827879"/>
            <a:ext cx="293420" cy="4097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6603942" y="4259699"/>
            <a:ext cx="8939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rgbClr val="1F3C92"/>
                </a:solidFill>
              </a:rPr>
              <a:t>Loyalty Management </a:t>
            </a:r>
            <a:endParaRPr lang="en-US" sz="1000" dirty="0" err="1">
              <a:solidFill>
                <a:srgbClr val="1F3C92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400633" y="4259699"/>
            <a:ext cx="8939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rgbClr val="1F3C92"/>
                </a:solidFill>
              </a:rPr>
              <a:t>Content Management </a:t>
            </a:r>
            <a:endParaRPr lang="en-US" sz="1000" dirty="0" err="1">
              <a:solidFill>
                <a:srgbClr val="1F3C9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129914" y="5120822"/>
            <a:ext cx="16355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rgbClr val="1F3C92"/>
                </a:solidFill>
              </a:rPr>
              <a:t>Mobile Native Applications</a:t>
            </a:r>
            <a:endParaRPr lang="en-US" sz="1000" dirty="0" err="1">
              <a:solidFill>
                <a:srgbClr val="1F3C92"/>
              </a:solidFill>
            </a:endParaRPr>
          </a:p>
        </p:txBody>
      </p:sp>
      <p:pic>
        <p:nvPicPr>
          <p:cNvPr id="1042" name="Picture 18" descr="http://www.jacquelinecoppens.nl/wp-content/uploads/2011/10/office-icons-document-free-stock-vector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646" y="4740285"/>
            <a:ext cx="431720" cy="3818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3827817" y="5120822"/>
            <a:ext cx="1705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rgbClr val="1F3C92"/>
                </a:solidFill>
              </a:rPr>
              <a:t>Document Letter Generator</a:t>
            </a:r>
            <a:endParaRPr lang="en-US" sz="1000" dirty="0" err="1">
              <a:solidFill>
                <a:srgbClr val="1F3C92"/>
              </a:solidFill>
            </a:endParaRPr>
          </a:p>
        </p:txBody>
      </p:sp>
      <p:pic>
        <p:nvPicPr>
          <p:cNvPr id="1044" name="Picture 20" descr="http://osx.wdfiles.com/local--files/icon:icon-1-verschoben/icon-1-verschobe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864" y="4706439"/>
            <a:ext cx="444333" cy="4443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5437959" y="5120822"/>
            <a:ext cx="15364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rgbClr val="1F3C92"/>
                </a:solidFill>
              </a:rPr>
              <a:t>Document Management</a:t>
            </a:r>
            <a:endParaRPr lang="en-US" sz="1000" dirty="0" err="1">
              <a:solidFill>
                <a:srgbClr val="1F3C92"/>
              </a:solidFill>
            </a:endParaRPr>
          </a:p>
        </p:txBody>
      </p:sp>
      <p:pic>
        <p:nvPicPr>
          <p:cNvPr id="1046" name="Picture 22" descr="http://www.exparency.com/Templates/HighTech/Business/Exparency/images/icons/medium/WorkflowIcon.png"/>
          <p:cNvPicPr>
            <a:picLocks noChangeAspect="1" noChangeArrowheads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90" y="5650127"/>
            <a:ext cx="401002" cy="39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4708723" y="6034457"/>
            <a:ext cx="13917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100" dirty="0">
                <a:solidFill>
                  <a:srgbClr val="F37021"/>
                </a:solidFill>
              </a:rPr>
              <a:t>Orchestration Engine</a:t>
            </a:r>
            <a:endParaRPr lang="en-US" sz="1100" dirty="0" err="1">
              <a:solidFill>
                <a:srgbClr val="F3702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318427" y="5845641"/>
            <a:ext cx="20416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rgbClr val="F37021"/>
                </a:solidFill>
              </a:rPr>
              <a:t>SMS/Email Gateway</a:t>
            </a:r>
          </a:p>
          <a:p>
            <a:pPr algn="ctr"/>
            <a:r>
              <a:rPr lang="en-GB" sz="1100" dirty="0">
                <a:solidFill>
                  <a:srgbClr val="F37021"/>
                </a:solidFill>
              </a:rPr>
              <a:t> (inbound /out Bound)</a:t>
            </a:r>
            <a:endParaRPr lang="en-US" sz="1100" dirty="0" err="1">
              <a:solidFill>
                <a:srgbClr val="F37021"/>
              </a:solidFill>
            </a:endParaRPr>
          </a:p>
        </p:txBody>
      </p:sp>
      <p:pic>
        <p:nvPicPr>
          <p:cNvPr id="1050" name="Picture 26" descr="https://marketplace-cdn.atlassian.com/files/com.atlassian.workflow.bundles.versiononedefault/icons/default/be5f9bf8-25a6-4232-bbbe-98bf2ecc9b1a_high.png"/>
          <p:cNvPicPr>
            <a:picLocks noChangeAspect="1" noChangeArrowheads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58" y="5642385"/>
            <a:ext cx="450143" cy="4376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7126217" y="6035528"/>
            <a:ext cx="747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100" dirty="0">
                <a:solidFill>
                  <a:srgbClr val="F37021"/>
                </a:solidFill>
              </a:rPr>
              <a:t>Workflow</a:t>
            </a:r>
            <a:endParaRPr lang="en-US" sz="1100" dirty="0" err="1">
              <a:solidFill>
                <a:srgbClr val="F3702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833965" y="3826558"/>
            <a:ext cx="1224419" cy="32866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rgbClr val="2D2D2A"/>
                </a:solidFill>
              </a:rPr>
              <a:t>Identity Management</a:t>
            </a:r>
            <a:endParaRPr lang="en-US" sz="1100" dirty="0" err="1">
              <a:solidFill>
                <a:srgbClr val="2D2D2A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833965" y="4193055"/>
            <a:ext cx="1224419" cy="20030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rgbClr val="2D2D2A"/>
                </a:solidFill>
              </a:rPr>
              <a:t>Credit Rating</a:t>
            </a:r>
            <a:endParaRPr lang="en-US" sz="1100" dirty="0" err="1">
              <a:solidFill>
                <a:srgbClr val="2D2D2A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833965" y="4431192"/>
            <a:ext cx="1224419" cy="32552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rgbClr val="2D2D2A"/>
                </a:solidFill>
              </a:rPr>
              <a:t>Bank Account Validation</a:t>
            </a:r>
            <a:endParaRPr lang="en-US" sz="1100" dirty="0" err="1">
              <a:solidFill>
                <a:srgbClr val="2D2D2A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833965" y="4794547"/>
            <a:ext cx="1224419" cy="48051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rgbClr val="2D2D2A"/>
                </a:solidFill>
              </a:rPr>
              <a:t>Sales Executive appointment calendar</a:t>
            </a:r>
            <a:endParaRPr lang="en-US" sz="1100" dirty="0" err="1">
              <a:solidFill>
                <a:srgbClr val="2D2D2A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833965" y="5312886"/>
            <a:ext cx="1224419" cy="52468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GB" sz="1100" dirty="0">
                <a:solidFill>
                  <a:srgbClr val="2D2D2A"/>
                </a:solidFill>
              </a:rPr>
              <a:t>Engineers visit appointment calendar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833965" y="5875405"/>
            <a:ext cx="1224419" cy="67973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rgbClr val="2D2D2A"/>
                </a:solidFill>
              </a:rPr>
              <a:t>Equipment delivery agency appointment calendar</a:t>
            </a:r>
            <a:endParaRPr lang="en-US" sz="1100" dirty="0" err="1">
              <a:solidFill>
                <a:srgbClr val="2D2D2A"/>
              </a:solidFill>
            </a:endParaRPr>
          </a:p>
        </p:txBody>
      </p:sp>
      <p:sp>
        <p:nvSpPr>
          <p:cNvPr id="63" name="Right Brace 62"/>
          <p:cNvSpPr/>
          <p:nvPr/>
        </p:nvSpPr>
        <p:spPr>
          <a:xfrm>
            <a:off x="10127263" y="3842141"/>
            <a:ext cx="45719" cy="2713003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2D2D2A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 rot="16200000">
            <a:off x="9549928" y="4801328"/>
            <a:ext cx="15076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solidFill>
                  <a:srgbClr val="F37021"/>
                </a:solidFill>
              </a:rPr>
              <a:t>Point Services</a:t>
            </a:r>
            <a:endParaRPr lang="en-US" sz="1400" dirty="0" err="1">
              <a:solidFill>
                <a:srgbClr val="F37021"/>
              </a:solidFill>
            </a:endParaRPr>
          </a:p>
        </p:txBody>
      </p:sp>
      <p:pic>
        <p:nvPicPr>
          <p:cNvPr id="1058" name="Picture 34" descr="https://www.uww.edu/Images/icit/services/Self%20Service%20Icon.png"/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457" y="2413660"/>
            <a:ext cx="462611" cy="4626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603432" y="2998575"/>
            <a:ext cx="40235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2D2D2A"/>
                </a:solidFill>
              </a:rPr>
              <a:t>Mobile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504632" y="2998575"/>
            <a:ext cx="32861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2D2D2A"/>
                </a:solidFill>
              </a:rPr>
              <a:t>Social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052025" y="2998575"/>
            <a:ext cx="122309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2D2D2A"/>
                </a:solidFill>
              </a:rPr>
              <a:t>Call center/ Helpdesk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489990" y="2998575"/>
            <a:ext cx="65242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2D2D2A"/>
                </a:solidFill>
              </a:rPr>
              <a:t>Self Service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439642" y="2998575"/>
            <a:ext cx="71974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2D2D2A"/>
                </a:solidFill>
              </a:rPr>
              <a:t>Retail Outlet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688690" y="2998575"/>
            <a:ext cx="37510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2D2D2A"/>
                </a:solidFill>
              </a:rPr>
              <a:t>Online</a:t>
            </a:r>
          </a:p>
        </p:txBody>
      </p:sp>
      <p:sp>
        <p:nvSpPr>
          <p:cNvPr id="78" name="Freeform 77"/>
          <p:cNvSpPr>
            <a:spLocks noEditPoints="1"/>
          </p:cNvSpPr>
          <p:nvPr/>
        </p:nvSpPr>
        <p:spPr bwMode="auto">
          <a:xfrm>
            <a:off x="2612309" y="2392745"/>
            <a:ext cx="260781" cy="445014"/>
          </a:xfrm>
          <a:custGeom>
            <a:avLst/>
            <a:gdLst>
              <a:gd name="T0" fmla="*/ 70 w 804"/>
              <a:gd name="T1" fmla="*/ 1372 h 1372"/>
              <a:gd name="T2" fmla="*/ 58 w 804"/>
              <a:gd name="T3" fmla="*/ 1370 h 1372"/>
              <a:gd name="T4" fmla="*/ 32 w 804"/>
              <a:gd name="T5" fmla="*/ 1361 h 1372"/>
              <a:gd name="T6" fmla="*/ 13 w 804"/>
              <a:gd name="T7" fmla="*/ 1342 h 1372"/>
              <a:gd name="T8" fmla="*/ 2 w 804"/>
              <a:gd name="T9" fmla="*/ 1316 h 1372"/>
              <a:gd name="T10" fmla="*/ 0 w 804"/>
              <a:gd name="T11" fmla="*/ 70 h 1372"/>
              <a:gd name="T12" fmla="*/ 2 w 804"/>
              <a:gd name="T13" fmla="*/ 56 h 1372"/>
              <a:gd name="T14" fmla="*/ 13 w 804"/>
              <a:gd name="T15" fmla="*/ 30 h 1372"/>
              <a:gd name="T16" fmla="*/ 32 w 804"/>
              <a:gd name="T17" fmla="*/ 11 h 1372"/>
              <a:gd name="T18" fmla="*/ 58 w 804"/>
              <a:gd name="T19" fmla="*/ 2 h 1372"/>
              <a:gd name="T20" fmla="*/ 734 w 804"/>
              <a:gd name="T21" fmla="*/ 0 h 1372"/>
              <a:gd name="T22" fmla="*/ 748 w 804"/>
              <a:gd name="T23" fmla="*/ 2 h 1372"/>
              <a:gd name="T24" fmla="*/ 774 w 804"/>
              <a:gd name="T25" fmla="*/ 11 h 1372"/>
              <a:gd name="T26" fmla="*/ 793 w 804"/>
              <a:gd name="T27" fmla="*/ 30 h 1372"/>
              <a:gd name="T28" fmla="*/ 802 w 804"/>
              <a:gd name="T29" fmla="*/ 56 h 1372"/>
              <a:gd name="T30" fmla="*/ 804 w 804"/>
              <a:gd name="T31" fmla="*/ 1302 h 1372"/>
              <a:gd name="T32" fmla="*/ 802 w 804"/>
              <a:gd name="T33" fmla="*/ 1316 h 1372"/>
              <a:gd name="T34" fmla="*/ 793 w 804"/>
              <a:gd name="T35" fmla="*/ 1342 h 1372"/>
              <a:gd name="T36" fmla="*/ 774 w 804"/>
              <a:gd name="T37" fmla="*/ 1361 h 1372"/>
              <a:gd name="T38" fmla="*/ 748 w 804"/>
              <a:gd name="T39" fmla="*/ 1370 h 1372"/>
              <a:gd name="T40" fmla="*/ 403 w 804"/>
              <a:gd name="T41" fmla="*/ 1302 h 1372"/>
              <a:gd name="T42" fmla="*/ 412 w 804"/>
              <a:gd name="T43" fmla="*/ 1300 h 1372"/>
              <a:gd name="T44" fmla="*/ 428 w 804"/>
              <a:gd name="T45" fmla="*/ 1294 h 1372"/>
              <a:gd name="T46" fmla="*/ 441 w 804"/>
              <a:gd name="T47" fmla="*/ 1281 h 1372"/>
              <a:gd name="T48" fmla="*/ 449 w 804"/>
              <a:gd name="T49" fmla="*/ 1263 h 1372"/>
              <a:gd name="T50" fmla="*/ 449 w 804"/>
              <a:gd name="T51" fmla="*/ 1254 h 1372"/>
              <a:gd name="T52" fmla="*/ 446 w 804"/>
              <a:gd name="T53" fmla="*/ 1236 h 1372"/>
              <a:gd name="T54" fmla="*/ 436 w 804"/>
              <a:gd name="T55" fmla="*/ 1220 h 1372"/>
              <a:gd name="T56" fmla="*/ 420 w 804"/>
              <a:gd name="T57" fmla="*/ 1210 h 1372"/>
              <a:gd name="T58" fmla="*/ 403 w 804"/>
              <a:gd name="T59" fmla="*/ 1207 h 1372"/>
              <a:gd name="T60" fmla="*/ 393 w 804"/>
              <a:gd name="T61" fmla="*/ 1207 h 1372"/>
              <a:gd name="T62" fmla="*/ 376 w 804"/>
              <a:gd name="T63" fmla="*/ 1215 h 1372"/>
              <a:gd name="T64" fmla="*/ 363 w 804"/>
              <a:gd name="T65" fmla="*/ 1228 h 1372"/>
              <a:gd name="T66" fmla="*/ 356 w 804"/>
              <a:gd name="T67" fmla="*/ 1244 h 1372"/>
              <a:gd name="T68" fmla="*/ 355 w 804"/>
              <a:gd name="T69" fmla="*/ 1254 h 1372"/>
              <a:gd name="T70" fmla="*/ 358 w 804"/>
              <a:gd name="T71" fmla="*/ 1273 h 1372"/>
              <a:gd name="T72" fmla="*/ 369 w 804"/>
              <a:gd name="T73" fmla="*/ 1287 h 1372"/>
              <a:gd name="T74" fmla="*/ 384 w 804"/>
              <a:gd name="T75" fmla="*/ 1297 h 1372"/>
              <a:gd name="T76" fmla="*/ 403 w 804"/>
              <a:gd name="T77" fmla="*/ 1302 h 1372"/>
              <a:gd name="T78" fmla="*/ 710 w 804"/>
              <a:gd name="T79" fmla="*/ 98 h 1372"/>
              <a:gd name="T80" fmla="*/ 70 w 804"/>
              <a:gd name="T81" fmla="*/ 98 h 1372"/>
              <a:gd name="T82" fmla="*/ 94 w 804"/>
              <a:gd name="T83" fmla="*/ 1172 h 1372"/>
              <a:gd name="T84" fmla="*/ 734 w 804"/>
              <a:gd name="T85" fmla="*/ 1172 h 1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4" h="1372">
                <a:moveTo>
                  <a:pt x="734" y="1372"/>
                </a:moveTo>
                <a:lnTo>
                  <a:pt x="70" y="1372"/>
                </a:lnTo>
                <a:lnTo>
                  <a:pt x="70" y="1372"/>
                </a:lnTo>
                <a:lnTo>
                  <a:pt x="58" y="1370"/>
                </a:lnTo>
                <a:lnTo>
                  <a:pt x="43" y="1367"/>
                </a:lnTo>
                <a:lnTo>
                  <a:pt x="32" y="1361"/>
                </a:lnTo>
                <a:lnTo>
                  <a:pt x="21" y="1351"/>
                </a:lnTo>
                <a:lnTo>
                  <a:pt x="13" y="1342"/>
                </a:lnTo>
                <a:lnTo>
                  <a:pt x="6" y="1329"/>
                </a:lnTo>
                <a:lnTo>
                  <a:pt x="2" y="1316"/>
                </a:lnTo>
                <a:lnTo>
                  <a:pt x="0" y="1302"/>
                </a:lnTo>
                <a:lnTo>
                  <a:pt x="0" y="70"/>
                </a:lnTo>
                <a:lnTo>
                  <a:pt x="0" y="70"/>
                </a:lnTo>
                <a:lnTo>
                  <a:pt x="2" y="56"/>
                </a:lnTo>
                <a:lnTo>
                  <a:pt x="6" y="43"/>
                </a:lnTo>
                <a:lnTo>
                  <a:pt x="13" y="30"/>
                </a:lnTo>
                <a:lnTo>
                  <a:pt x="21" y="21"/>
                </a:lnTo>
                <a:lnTo>
                  <a:pt x="32" y="11"/>
                </a:lnTo>
                <a:lnTo>
                  <a:pt x="43" y="5"/>
                </a:lnTo>
                <a:lnTo>
                  <a:pt x="58" y="2"/>
                </a:lnTo>
                <a:lnTo>
                  <a:pt x="70" y="0"/>
                </a:lnTo>
                <a:lnTo>
                  <a:pt x="734" y="0"/>
                </a:lnTo>
                <a:lnTo>
                  <a:pt x="734" y="0"/>
                </a:lnTo>
                <a:lnTo>
                  <a:pt x="748" y="2"/>
                </a:lnTo>
                <a:lnTo>
                  <a:pt x="761" y="5"/>
                </a:lnTo>
                <a:lnTo>
                  <a:pt x="774" y="11"/>
                </a:lnTo>
                <a:lnTo>
                  <a:pt x="783" y="21"/>
                </a:lnTo>
                <a:lnTo>
                  <a:pt x="793" y="30"/>
                </a:lnTo>
                <a:lnTo>
                  <a:pt x="799" y="43"/>
                </a:lnTo>
                <a:lnTo>
                  <a:pt x="802" y="56"/>
                </a:lnTo>
                <a:lnTo>
                  <a:pt x="804" y="70"/>
                </a:lnTo>
                <a:lnTo>
                  <a:pt x="804" y="1302"/>
                </a:lnTo>
                <a:lnTo>
                  <a:pt x="804" y="1302"/>
                </a:lnTo>
                <a:lnTo>
                  <a:pt x="802" y="1316"/>
                </a:lnTo>
                <a:lnTo>
                  <a:pt x="799" y="1329"/>
                </a:lnTo>
                <a:lnTo>
                  <a:pt x="793" y="1342"/>
                </a:lnTo>
                <a:lnTo>
                  <a:pt x="783" y="1351"/>
                </a:lnTo>
                <a:lnTo>
                  <a:pt x="774" y="1361"/>
                </a:lnTo>
                <a:lnTo>
                  <a:pt x="761" y="1367"/>
                </a:lnTo>
                <a:lnTo>
                  <a:pt x="748" y="1370"/>
                </a:lnTo>
                <a:lnTo>
                  <a:pt x="734" y="1372"/>
                </a:lnTo>
                <a:close/>
                <a:moveTo>
                  <a:pt x="403" y="1302"/>
                </a:moveTo>
                <a:lnTo>
                  <a:pt x="403" y="1302"/>
                </a:lnTo>
                <a:lnTo>
                  <a:pt x="412" y="1300"/>
                </a:lnTo>
                <a:lnTo>
                  <a:pt x="420" y="1297"/>
                </a:lnTo>
                <a:lnTo>
                  <a:pt x="428" y="1294"/>
                </a:lnTo>
                <a:lnTo>
                  <a:pt x="436" y="1287"/>
                </a:lnTo>
                <a:lnTo>
                  <a:pt x="441" y="1281"/>
                </a:lnTo>
                <a:lnTo>
                  <a:pt x="446" y="1273"/>
                </a:lnTo>
                <a:lnTo>
                  <a:pt x="449" y="1263"/>
                </a:lnTo>
                <a:lnTo>
                  <a:pt x="449" y="1254"/>
                </a:lnTo>
                <a:lnTo>
                  <a:pt x="449" y="1254"/>
                </a:lnTo>
                <a:lnTo>
                  <a:pt x="449" y="1244"/>
                </a:lnTo>
                <a:lnTo>
                  <a:pt x="446" y="1236"/>
                </a:lnTo>
                <a:lnTo>
                  <a:pt x="441" y="1228"/>
                </a:lnTo>
                <a:lnTo>
                  <a:pt x="436" y="1220"/>
                </a:lnTo>
                <a:lnTo>
                  <a:pt x="428" y="1215"/>
                </a:lnTo>
                <a:lnTo>
                  <a:pt x="420" y="1210"/>
                </a:lnTo>
                <a:lnTo>
                  <a:pt x="412" y="1207"/>
                </a:lnTo>
                <a:lnTo>
                  <a:pt x="403" y="1207"/>
                </a:lnTo>
                <a:lnTo>
                  <a:pt x="403" y="1207"/>
                </a:lnTo>
                <a:lnTo>
                  <a:pt x="393" y="1207"/>
                </a:lnTo>
                <a:lnTo>
                  <a:pt x="384" y="1210"/>
                </a:lnTo>
                <a:lnTo>
                  <a:pt x="376" y="1215"/>
                </a:lnTo>
                <a:lnTo>
                  <a:pt x="369" y="1220"/>
                </a:lnTo>
                <a:lnTo>
                  <a:pt x="363" y="1228"/>
                </a:lnTo>
                <a:lnTo>
                  <a:pt x="358" y="1236"/>
                </a:lnTo>
                <a:lnTo>
                  <a:pt x="356" y="1244"/>
                </a:lnTo>
                <a:lnTo>
                  <a:pt x="355" y="1254"/>
                </a:lnTo>
                <a:lnTo>
                  <a:pt x="355" y="1254"/>
                </a:lnTo>
                <a:lnTo>
                  <a:pt x="356" y="1263"/>
                </a:lnTo>
                <a:lnTo>
                  <a:pt x="358" y="1273"/>
                </a:lnTo>
                <a:lnTo>
                  <a:pt x="363" y="1281"/>
                </a:lnTo>
                <a:lnTo>
                  <a:pt x="369" y="1287"/>
                </a:lnTo>
                <a:lnTo>
                  <a:pt x="376" y="1294"/>
                </a:lnTo>
                <a:lnTo>
                  <a:pt x="384" y="1297"/>
                </a:lnTo>
                <a:lnTo>
                  <a:pt x="393" y="1300"/>
                </a:lnTo>
                <a:lnTo>
                  <a:pt x="403" y="1302"/>
                </a:lnTo>
                <a:close/>
                <a:moveTo>
                  <a:pt x="734" y="98"/>
                </a:moveTo>
                <a:lnTo>
                  <a:pt x="710" y="98"/>
                </a:lnTo>
                <a:lnTo>
                  <a:pt x="94" y="98"/>
                </a:lnTo>
                <a:lnTo>
                  <a:pt x="70" y="98"/>
                </a:lnTo>
                <a:lnTo>
                  <a:pt x="70" y="1172"/>
                </a:lnTo>
                <a:lnTo>
                  <a:pt x="94" y="1172"/>
                </a:lnTo>
                <a:lnTo>
                  <a:pt x="710" y="1172"/>
                </a:lnTo>
                <a:lnTo>
                  <a:pt x="734" y="1172"/>
                </a:lnTo>
                <a:lnTo>
                  <a:pt x="734" y="98"/>
                </a:lnTo>
                <a:close/>
              </a:path>
            </a:pathLst>
          </a:custGeom>
          <a:solidFill>
            <a:srgbClr val="35353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2D2D2A"/>
              </a:solidFill>
            </a:endParaRPr>
          </a:p>
        </p:txBody>
      </p:sp>
      <p:grpSp>
        <p:nvGrpSpPr>
          <p:cNvPr id="2058" name="Group 2057"/>
          <p:cNvGrpSpPr/>
          <p:nvPr/>
        </p:nvGrpSpPr>
        <p:grpSpPr>
          <a:xfrm>
            <a:off x="3365912" y="2531578"/>
            <a:ext cx="552608" cy="268375"/>
            <a:chOff x="-1911350" y="2599021"/>
            <a:chExt cx="2317578" cy="1125537"/>
          </a:xfrm>
        </p:grpSpPr>
        <p:sp>
          <p:nvSpPr>
            <p:cNvPr id="2054" name="Freeform 5"/>
            <p:cNvSpPr>
              <a:spLocks noEditPoints="1"/>
            </p:cNvSpPr>
            <p:nvPr/>
          </p:nvSpPr>
          <p:spPr bwMode="auto">
            <a:xfrm>
              <a:off x="-1911350" y="2646363"/>
              <a:ext cx="1266825" cy="1022350"/>
            </a:xfrm>
            <a:custGeom>
              <a:avLst/>
              <a:gdLst>
                <a:gd name="T0" fmla="*/ 1354 w 1597"/>
                <a:gd name="T1" fmla="*/ 178 h 1288"/>
                <a:gd name="T2" fmla="*/ 1308 w 1597"/>
                <a:gd name="T3" fmla="*/ 111 h 1288"/>
                <a:gd name="T4" fmla="*/ 1248 w 1597"/>
                <a:gd name="T5" fmla="*/ 58 h 1288"/>
                <a:gd name="T6" fmla="*/ 1179 w 1597"/>
                <a:gd name="T7" fmla="*/ 22 h 1288"/>
                <a:gd name="T8" fmla="*/ 1087 w 1597"/>
                <a:gd name="T9" fmla="*/ 1 h 1288"/>
                <a:gd name="T10" fmla="*/ 1005 w 1597"/>
                <a:gd name="T11" fmla="*/ 4 h 1288"/>
                <a:gd name="T12" fmla="*/ 935 w 1597"/>
                <a:gd name="T13" fmla="*/ 22 h 1288"/>
                <a:gd name="T14" fmla="*/ 839 w 1597"/>
                <a:gd name="T15" fmla="*/ 74 h 1288"/>
                <a:gd name="T16" fmla="*/ 750 w 1597"/>
                <a:gd name="T17" fmla="*/ 159 h 1288"/>
                <a:gd name="T18" fmla="*/ 658 w 1597"/>
                <a:gd name="T19" fmla="*/ 306 h 1288"/>
                <a:gd name="T20" fmla="*/ 613 w 1597"/>
                <a:gd name="T21" fmla="*/ 409 h 1288"/>
                <a:gd name="T22" fmla="*/ 546 w 1597"/>
                <a:gd name="T23" fmla="*/ 526 h 1288"/>
                <a:gd name="T24" fmla="*/ 471 w 1597"/>
                <a:gd name="T25" fmla="*/ 606 h 1288"/>
                <a:gd name="T26" fmla="*/ 388 w 1597"/>
                <a:gd name="T27" fmla="*/ 659 h 1288"/>
                <a:gd name="T28" fmla="*/ 286 w 1597"/>
                <a:gd name="T29" fmla="*/ 668 h 1288"/>
                <a:gd name="T30" fmla="*/ 194 w 1597"/>
                <a:gd name="T31" fmla="*/ 637 h 1288"/>
                <a:gd name="T32" fmla="*/ 92 w 1597"/>
                <a:gd name="T33" fmla="*/ 587 h 1288"/>
                <a:gd name="T34" fmla="*/ 68 w 1597"/>
                <a:gd name="T35" fmla="*/ 605 h 1288"/>
                <a:gd name="T36" fmla="*/ 87 w 1597"/>
                <a:gd name="T37" fmla="*/ 700 h 1288"/>
                <a:gd name="T38" fmla="*/ 130 w 1597"/>
                <a:gd name="T39" fmla="*/ 819 h 1288"/>
                <a:gd name="T40" fmla="*/ 51 w 1597"/>
                <a:gd name="T41" fmla="*/ 792 h 1288"/>
                <a:gd name="T42" fmla="*/ 6 w 1597"/>
                <a:gd name="T43" fmla="*/ 785 h 1288"/>
                <a:gd name="T44" fmla="*/ 0 w 1597"/>
                <a:gd name="T45" fmla="*/ 815 h 1288"/>
                <a:gd name="T46" fmla="*/ 35 w 1597"/>
                <a:gd name="T47" fmla="*/ 941 h 1288"/>
                <a:gd name="T48" fmla="*/ 82 w 1597"/>
                <a:gd name="T49" fmla="*/ 1037 h 1288"/>
                <a:gd name="T50" fmla="*/ 149 w 1597"/>
                <a:gd name="T51" fmla="*/ 1116 h 1288"/>
                <a:gd name="T52" fmla="*/ 231 w 1597"/>
                <a:gd name="T53" fmla="*/ 1181 h 1288"/>
                <a:gd name="T54" fmla="*/ 408 w 1597"/>
                <a:gd name="T55" fmla="*/ 1257 h 1288"/>
                <a:gd name="T56" fmla="*/ 581 w 1597"/>
                <a:gd name="T57" fmla="*/ 1288 h 1288"/>
                <a:gd name="T58" fmla="*/ 779 w 1597"/>
                <a:gd name="T59" fmla="*/ 1269 h 1288"/>
                <a:gd name="T60" fmla="*/ 944 w 1597"/>
                <a:gd name="T61" fmla="*/ 1211 h 1288"/>
                <a:gd name="T62" fmla="*/ 1021 w 1597"/>
                <a:gd name="T63" fmla="*/ 1157 h 1288"/>
                <a:gd name="T64" fmla="*/ 1084 w 1597"/>
                <a:gd name="T65" fmla="*/ 1083 h 1288"/>
                <a:gd name="T66" fmla="*/ 1125 w 1597"/>
                <a:gd name="T67" fmla="*/ 999 h 1288"/>
                <a:gd name="T68" fmla="*/ 1183 w 1597"/>
                <a:gd name="T69" fmla="*/ 801 h 1288"/>
                <a:gd name="T70" fmla="*/ 1252 w 1597"/>
                <a:gd name="T71" fmla="*/ 622 h 1288"/>
                <a:gd name="T72" fmla="*/ 1335 w 1597"/>
                <a:gd name="T73" fmla="*/ 499 h 1288"/>
                <a:gd name="T74" fmla="*/ 1419 w 1597"/>
                <a:gd name="T75" fmla="*/ 435 h 1288"/>
                <a:gd name="T76" fmla="*/ 1519 w 1597"/>
                <a:gd name="T77" fmla="*/ 391 h 1288"/>
                <a:gd name="T78" fmla="*/ 1578 w 1597"/>
                <a:gd name="T79" fmla="*/ 374 h 1288"/>
                <a:gd name="T80" fmla="*/ 1504 w 1597"/>
                <a:gd name="T81" fmla="*/ 358 h 1288"/>
                <a:gd name="T82" fmla="*/ 1412 w 1597"/>
                <a:gd name="T83" fmla="*/ 295 h 1288"/>
                <a:gd name="T84" fmla="*/ 1375 w 1597"/>
                <a:gd name="T85" fmla="*/ 230 h 1288"/>
                <a:gd name="T86" fmla="*/ 1103 w 1597"/>
                <a:gd name="T87" fmla="*/ 327 h 1288"/>
                <a:gd name="T88" fmla="*/ 1061 w 1597"/>
                <a:gd name="T89" fmla="*/ 312 h 1288"/>
                <a:gd name="T90" fmla="*/ 1031 w 1597"/>
                <a:gd name="T91" fmla="*/ 280 h 1288"/>
                <a:gd name="T92" fmla="*/ 1020 w 1597"/>
                <a:gd name="T93" fmla="*/ 236 h 1288"/>
                <a:gd name="T94" fmla="*/ 1027 w 1597"/>
                <a:gd name="T95" fmla="*/ 200 h 1288"/>
                <a:gd name="T96" fmla="*/ 1053 w 1597"/>
                <a:gd name="T97" fmla="*/ 165 h 1288"/>
                <a:gd name="T98" fmla="*/ 1093 w 1597"/>
                <a:gd name="T99" fmla="*/ 146 h 1288"/>
                <a:gd name="T100" fmla="*/ 1130 w 1597"/>
                <a:gd name="T101" fmla="*/ 146 h 1288"/>
                <a:gd name="T102" fmla="*/ 1171 w 1597"/>
                <a:gd name="T103" fmla="*/ 165 h 1288"/>
                <a:gd name="T104" fmla="*/ 1197 w 1597"/>
                <a:gd name="T105" fmla="*/ 200 h 1288"/>
                <a:gd name="T106" fmla="*/ 1204 w 1597"/>
                <a:gd name="T107" fmla="*/ 236 h 1288"/>
                <a:gd name="T108" fmla="*/ 1193 w 1597"/>
                <a:gd name="T109" fmla="*/ 280 h 1288"/>
                <a:gd name="T110" fmla="*/ 1163 w 1597"/>
                <a:gd name="T111" fmla="*/ 312 h 1288"/>
                <a:gd name="T112" fmla="*/ 1121 w 1597"/>
                <a:gd name="T113" fmla="*/ 327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97" h="1288">
                  <a:moveTo>
                    <a:pt x="1372" y="224"/>
                  </a:moveTo>
                  <a:lnTo>
                    <a:pt x="1372" y="224"/>
                  </a:lnTo>
                  <a:lnTo>
                    <a:pt x="1367" y="207"/>
                  </a:lnTo>
                  <a:lnTo>
                    <a:pt x="1360" y="193"/>
                  </a:lnTo>
                  <a:lnTo>
                    <a:pt x="1354" y="178"/>
                  </a:lnTo>
                  <a:lnTo>
                    <a:pt x="1345" y="163"/>
                  </a:lnTo>
                  <a:lnTo>
                    <a:pt x="1336" y="149"/>
                  </a:lnTo>
                  <a:lnTo>
                    <a:pt x="1328" y="136"/>
                  </a:lnTo>
                  <a:lnTo>
                    <a:pt x="1318" y="123"/>
                  </a:lnTo>
                  <a:lnTo>
                    <a:pt x="1308" y="111"/>
                  </a:lnTo>
                  <a:lnTo>
                    <a:pt x="1297" y="99"/>
                  </a:lnTo>
                  <a:lnTo>
                    <a:pt x="1286" y="88"/>
                  </a:lnTo>
                  <a:lnTo>
                    <a:pt x="1273" y="78"/>
                  </a:lnTo>
                  <a:lnTo>
                    <a:pt x="1261" y="68"/>
                  </a:lnTo>
                  <a:lnTo>
                    <a:pt x="1248" y="58"/>
                  </a:lnTo>
                  <a:lnTo>
                    <a:pt x="1235" y="49"/>
                  </a:lnTo>
                  <a:lnTo>
                    <a:pt x="1221" y="42"/>
                  </a:lnTo>
                  <a:lnTo>
                    <a:pt x="1208" y="35"/>
                  </a:lnTo>
                  <a:lnTo>
                    <a:pt x="1194" y="28"/>
                  </a:lnTo>
                  <a:lnTo>
                    <a:pt x="1179" y="22"/>
                  </a:lnTo>
                  <a:lnTo>
                    <a:pt x="1150" y="12"/>
                  </a:lnTo>
                  <a:lnTo>
                    <a:pt x="1134" y="9"/>
                  </a:lnTo>
                  <a:lnTo>
                    <a:pt x="1117" y="5"/>
                  </a:lnTo>
                  <a:lnTo>
                    <a:pt x="1103" y="2"/>
                  </a:lnTo>
                  <a:lnTo>
                    <a:pt x="1087" y="1"/>
                  </a:lnTo>
                  <a:lnTo>
                    <a:pt x="1071" y="0"/>
                  </a:lnTo>
                  <a:lnTo>
                    <a:pt x="1054" y="0"/>
                  </a:lnTo>
                  <a:lnTo>
                    <a:pt x="1037" y="0"/>
                  </a:lnTo>
                  <a:lnTo>
                    <a:pt x="1021" y="1"/>
                  </a:lnTo>
                  <a:lnTo>
                    <a:pt x="1005" y="4"/>
                  </a:lnTo>
                  <a:lnTo>
                    <a:pt x="989" y="6"/>
                  </a:lnTo>
                  <a:lnTo>
                    <a:pt x="972" y="10"/>
                  </a:lnTo>
                  <a:lnTo>
                    <a:pt x="956" y="15"/>
                  </a:lnTo>
                  <a:lnTo>
                    <a:pt x="956" y="15"/>
                  </a:lnTo>
                  <a:lnTo>
                    <a:pt x="935" y="22"/>
                  </a:lnTo>
                  <a:lnTo>
                    <a:pt x="914" y="31"/>
                  </a:lnTo>
                  <a:lnTo>
                    <a:pt x="894" y="40"/>
                  </a:lnTo>
                  <a:lnTo>
                    <a:pt x="875" y="51"/>
                  </a:lnTo>
                  <a:lnTo>
                    <a:pt x="857" y="62"/>
                  </a:lnTo>
                  <a:lnTo>
                    <a:pt x="839" y="74"/>
                  </a:lnTo>
                  <a:lnTo>
                    <a:pt x="823" y="86"/>
                  </a:lnTo>
                  <a:lnTo>
                    <a:pt x="807" y="100"/>
                  </a:lnTo>
                  <a:lnTo>
                    <a:pt x="791" y="115"/>
                  </a:lnTo>
                  <a:lnTo>
                    <a:pt x="778" y="130"/>
                  </a:lnTo>
                  <a:lnTo>
                    <a:pt x="750" y="159"/>
                  </a:lnTo>
                  <a:lnTo>
                    <a:pt x="727" y="190"/>
                  </a:lnTo>
                  <a:lnTo>
                    <a:pt x="705" y="221"/>
                  </a:lnTo>
                  <a:lnTo>
                    <a:pt x="686" y="251"/>
                  </a:lnTo>
                  <a:lnTo>
                    <a:pt x="671" y="279"/>
                  </a:lnTo>
                  <a:lnTo>
                    <a:pt x="658" y="306"/>
                  </a:lnTo>
                  <a:lnTo>
                    <a:pt x="647" y="328"/>
                  </a:lnTo>
                  <a:lnTo>
                    <a:pt x="633" y="363"/>
                  </a:lnTo>
                  <a:lnTo>
                    <a:pt x="628" y="375"/>
                  </a:lnTo>
                  <a:lnTo>
                    <a:pt x="628" y="375"/>
                  </a:lnTo>
                  <a:lnTo>
                    <a:pt x="613" y="409"/>
                  </a:lnTo>
                  <a:lnTo>
                    <a:pt x="596" y="442"/>
                  </a:lnTo>
                  <a:lnTo>
                    <a:pt x="579" y="477"/>
                  </a:lnTo>
                  <a:lnTo>
                    <a:pt x="569" y="493"/>
                  </a:lnTo>
                  <a:lnTo>
                    <a:pt x="558" y="510"/>
                  </a:lnTo>
                  <a:lnTo>
                    <a:pt x="546" y="526"/>
                  </a:lnTo>
                  <a:lnTo>
                    <a:pt x="534" y="543"/>
                  </a:lnTo>
                  <a:lnTo>
                    <a:pt x="519" y="559"/>
                  </a:lnTo>
                  <a:lnTo>
                    <a:pt x="504" y="575"/>
                  </a:lnTo>
                  <a:lnTo>
                    <a:pt x="488" y="592"/>
                  </a:lnTo>
                  <a:lnTo>
                    <a:pt x="471" y="606"/>
                  </a:lnTo>
                  <a:lnTo>
                    <a:pt x="451" y="622"/>
                  </a:lnTo>
                  <a:lnTo>
                    <a:pt x="430" y="637"/>
                  </a:lnTo>
                  <a:lnTo>
                    <a:pt x="430" y="637"/>
                  </a:lnTo>
                  <a:lnTo>
                    <a:pt x="409" y="650"/>
                  </a:lnTo>
                  <a:lnTo>
                    <a:pt x="388" y="659"/>
                  </a:lnTo>
                  <a:lnTo>
                    <a:pt x="367" y="666"/>
                  </a:lnTo>
                  <a:lnTo>
                    <a:pt x="346" y="669"/>
                  </a:lnTo>
                  <a:lnTo>
                    <a:pt x="327" y="672"/>
                  </a:lnTo>
                  <a:lnTo>
                    <a:pt x="305" y="671"/>
                  </a:lnTo>
                  <a:lnTo>
                    <a:pt x="286" y="668"/>
                  </a:lnTo>
                  <a:lnTo>
                    <a:pt x="266" y="664"/>
                  </a:lnTo>
                  <a:lnTo>
                    <a:pt x="247" y="659"/>
                  </a:lnTo>
                  <a:lnTo>
                    <a:pt x="229" y="652"/>
                  </a:lnTo>
                  <a:lnTo>
                    <a:pt x="212" y="646"/>
                  </a:lnTo>
                  <a:lnTo>
                    <a:pt x="194" y="637"/>
                  </a:lnTo>
                  <a:lnTo>
                    <a:pt x="163" y="621"/>
                  </a:lnTo>
                  <a:lnTo>
                    <a:pt x="135" y="606"/>
                  </a:lnTo>
                  <a:lnTo>
                    <a:pt x="111" y="594"/>
                  </a:lnTo>
                  <a:lnTo>
                    <a:pt x="100" y="590"/>
                  </a:lnTo>
                  <a:lnTo>
                    <a:pt x="92" y="587"/>
                  </a:lnTo>
                  <a:lnTo>
                    <a:pt x="84" y="587"/>
                  </a:lnTo>
                  <a:lnTo>
                    <a:pt x="78" y="587"/>
                  </a:lnTo>
                  <a:lnTo>
                    <a:pt x="73" y="590"/>
                  </a:lnTo>
                  <a:lnTo>
                    <a:pt x="69" y="596"/>
                  </a:lnTo>
                  <a:lnTo>
                    <a:pt x="68" y="605"/>
                  </a:lnTo>
                  <a:lnTo>
                    <a:pt x="68" y="617"/>
                  </a:lnTo>
                  <a:lnTo>
                    <a:pt x="71" y="632"/>
                  </a:lnTo>
                  <a:lnTo>
                    <a:pt x="74" y="651"/>
                  </a:lnTo>
                  <a:lnTo>
                    <a:pt x="79" y="673"/>
                  </a:lnTo>
                  <a:lnTo>
                    <a:pt x="87" y="700"/>
                  </a:lnTo>
                  <a:lnTo>
                    <a:pt x="108" y="767"/>
                  </a:lnTo>
                  <a:lnTo>
                    <a:pt x="108" y="767"/>
                  </a:lnTo>
                  <a:lnTo>
                    <a:pt x="114" y="784"/>
                  </a:lnTo>
                  <a:lnTo>
                    <a:pt x="121" y="801"/>
                  </a:lnTo>
                  <a:lnTo>
                    <a:pt x="130" y="819"/>
                  </a:lnTo>
                  <a:lnTo>
                    <a:pt x="140" y="836"/>
                  </a:lnTo>
                  <a:lnTo>
                    <a:pt x="140" y="836"/>
                  </a:lnTo>
                  <a:lnTo>
                    <a:pt x="89" y="810"/>
                  </a:lnTo>
                  <a:lnTo>
                    <a:pt x="68" y="799"/>
                  </a:lnTo>
                  <a:lnTo>
                    <a:pt x="51" y="792"/>
                  </a:lnTo>
                  <a:lnTo>
                    <a:pt x="36" y="785"/>
                  </a:lnTo>
                  <a:lnTo>
                    <a:pt x="24" y="783"/>
                  </a:lnTo>
                  <a:lnTo>
                    <a:pt x="14" y="783"/>
                  </a:lnTo>
                  <a:lnTo>
                    <a:pt x="10" y="784"/>
                  </a:lnTo>
                  <a:lnTo>
                    <a:pt x="6" y="785"/>
                  </a:lnTo>
                  <a:lnTo>
                    <a:pt x="4" y="789"/>
                  </a:lnTo>
                  <a:lnTo>
                    <a:pt x="1" y="792"/>
                  </a:lnTo>
                  <a:lnTo>
                    <a:pt x="0" y="797"/>
                  </a:lnTo>
                  <a:lnTo>
                    <a:pt x="0" y="801"/>
                  </a:lnTo>
                  <a:lnTo>
                    <a:pt x="0" y="815"/>
                  </a:lnTo>
                  <a:lnTo>
                    <a:pt x="3" y="831"/>
                  </a:lnTo>
                  <a:lnTo>
                    <a:pt x="8" y="852"/>
                  </a:lnTo>
                  <a:lnTo>
                    <a:pt x="15" y="877"/>
                  </a:lnTo>
                  <a:lnTo>
                    <a:pt x="35" y="941"/>
                  </a:lnTo>
                  <a:lnTo>
                    <a:pt x="35" y="941"/>
                  </a:lnTo>
                  <a:lnTo>
                    <a:pt x="42" y="961"/>
                  </a:lnTo>
                  <a:lnTo>
                    <a:pt x="51" y="982"/>
                  </a:lnTo>
                  <a:lnTo>
                    <a:pt x="61" y="1000"/>
                  </a:lnTo>
                  <a:lnTo>
                    <a:pt x="71" y="1019"/>
                  </a:lnTo>
                  <a:lnTo>
                    <a:pt x="82" y="1037"/>
                  </a:lnTo>
                  <a:lnTo>
                    <a:pt x="94" y="1055"/>
                  </a:lnTo>
                  <a:lnTo>
                    <a:pt x="107" y="1071"/>
                  </a:lnTo>
                  <a:lnTo>
                    <a:pt x="120" y="1087"/>
                  </a:lnTo>
                  <a:lnTo>
                    <a:pt x="134" y="1103"/>
                  </a:lnTo>
                  <a:lnTo>
                    <a:pt x="149" y="1116"/>
                  </a:lnTo>
                  <a:lnTo>
                    <a:pt x="165" y="1131"/>
                  </a:lnTo>
                  <a:lnTo>
                    <a:pt x="181" y="1145"/>
                  </a:lnTo>
                  <a:lnTo>
                    <a:pt x="197" y="1157"/>
                  </a:lnTo>
                  <a:lnTo>
                    <a:pt x="214" y="1169"/>
                  </a:lnTo>
                  <a:lnTo>
                    <a:pt x="231" y="1181"/>
                  </a:lnTo>
                  <a:lnTo>
                    <a:pt x="250" y="1192"/>
                  </a:lnTo>
                  <a:lnTo>
                    <a:pt x="287" y="1211"/>
                  </a:lnTo>
                  <a:lnTo>
                    <a:pt x="327" y="1229"/>
                  </a:lnTo>
                  <a:lnTo>
                    <a:pt x="367" y="1244"/>
                  </a:lnTo>
                  <a:lnTo>
                    <a:pt x="408" y="1257"/>
                  </a:lnTo>
                  <a:lnTo>
                    <a:pt x="451" y="1268"/>
                  </a:lnTo>
                  <a:lnTo>
                    <a:pt x="495" y="1277"/>
                  </a:lnTo>
                  <a:lnTo>
                    <a:pt x="538" y="1283"/>
                  </a:lnTo>
                  <a:lnTo>
                    <a:pt x="581" y="1288"/>
                  </a:lnTo>
                  <a:lnTo>
                    <a:pt x="581" y="1288"/>
                  </a:lnTo>
                  <a:lnTo>
                    <a:pt x="621" y="1287"/>
                  </a:lnTo>
                  <a:lnTo>
                    <a:pt x="660" y="1286"/>
                  </a:lnTo>
                  <a:lnTo>
                    <a:pt x="700" y="1282"/>
                  </a:lnTo>
                  <a:lnTo>
                    <a:pt x="739" y="1277"/>
                  </a:lnTo>
                  <a:lnTo>
                    <a:pt x="779" y="1269"/>
                  </a:lnTo>
                  <a:lnTo>
                    <a:pt x="817" y="1261"/>
                  </a:lnTo>
                  <a:lnTo>
                    <a:pt x="855" y="1250"/>
                  </a:lnTo>
                  <a:lnTo>
                    <a:pt x="891" y="1236"/>
                  </a:lnTo>
                  <a:lnTo>
                    <a:pt x="927" y="1220"/>
                  </a:lnTo>
                  <a:lnTo>
                    <a:pt x="944" y="1211"/>
                  </a:lnTo>
                  <a:lnTo>
                    <a:pt x="961" y="1202"/>
                  </a:lnTo>
                  <a:lnTo>
                    <a:pt x="977" y="1192"/>
                  </a:lnTo>
                  <a:lnTo>
                    <a:pt x="993" y="1181"/>
                  </a:lnTo>
                  <a:lnTo>
                    <a:pt x="1007" y="1169"/>
                  </a:lnTo>
                  <a:lnTo>
                    <a:pt x="1021" y="1157"/>
                  </a:lnTo>
                  <a:lnTo>
                    <a:pt x="1036" y="1144"/>
                  </a:lnTo>
                  <a:lnTo>
                    <a:pt x="1048" y="1130"/>
                  </a:lnTo>
                  <a:lnTo>
                    <a:pt x="1062" y="1115"/>
                  </a:lnTo>
                  <a:lnTo>
                    <a:pt x="1073" y="1099"/>
                  </a:lnTo>
                  <a:lnTo>
                    <a:pt x="1084" y="1083"/>
                  </a:lnTo>
                  <a:lnTo>
                    <a:pt x="1095" y="1066"/>
                  </a:lnTo>
                  <a:lnTo>
                    <a:pt x="1105" y="1048"/>
                  </a:lnTo>
                  <a:lnTo>
                    <a:pt x="1114" y="1029"/>
                  </a:lnTo>
                  <a:lnTo>
                    <a:pt x="1114" y="1029"/>
                  </a:lnTo>
                  <a:lnTo>
                    <a:pt x="1125" y="999"/>
                  </a:lnTo>
                  <a:lnTo>
                    <a:pt x="1136" y="969"/>
                  </a:lnTo>
                  <a:lnTo>
                    <a:pt x="1146" y="937"/>
                  </a:lnTo>
                  <a:lnTo>
                    <a:pt x="1156" y="904"/>
                  </a:lnTo>
                  <a:lnTo>
                    <a:pt x="1173" y="836"/>
                  </a:lnTo>
                  <a:lnTo>
                    <a:pt x="1183" y="801"/>
                  </a:lnTo>
                  <a:lnTo>
                    <a:pt x="1194" y="766"/>
                  </a:lnTo>
                  <a:lnTo>
                    <a:pt x="1206" y="730"/>
                  </a:lnTo>
                  <a:lnTo>
                    <a:pt x="1219" y="694"/>
                  </a:lnTo>
                  <a:lnTo>
                    <a:pt x="1235" y="658"/>
                  </a:lnTo>
                  <a:lnTo>
                    <a:pt x="1252" y="622"/>
                  </a:lnTo>
                  <a:lnTo>
                    <a:pt x="1272" y="587"/>
                  </a:lnTo>
                  <a:lnTo>
                    <a:pt x="1294" y="552"/>
                  </a:lnTo>
                  <a:lnTo>
                    <a:pt x="1307" y="533"/>
                  </a:lnTo>
                  <a:lnTo>
                    <a:pt x="1320" y="516"/>
                  </a:lnTo>
                  <a:lnTo>
                    <a:pt x="1335" y="499"/>
                  </a:lnTo>
                  <a:lnTo>
                    <a:pt x="1350" y="483"/>
                  </a:lnTo>
                  <a:lnTo>
                    <a:pt x="1350" y="483"/>
                  </a:lnTo>
                  <a:lnTo>
                    <a:pt x="1368" y="468"/>
                  </a:lnTo>
                  <a:lnTo>
                    <a:pt x="1389" y="453"/>
                  </a:lnTo>
                  <a:lnTo>
                    <a:pt x="1419" y="435"/>
                  </a:lnTo>
                  <a:lnTo>
                    <a:pt x="1435" y="426"/>
                  </a:lnTo>
                  <a:lnTo>
                    <a:pt x="1455" y="416"/>
                  </a:lnTo>
                  <a:lnTo>
                    <a:pt x="1475" y="408"/>
                  </a:lnTo>
                  <a:lnTo>
                    <a:pt x="1497" y="399"/>
                  </a:lnTo>
                  <a:lnTo>
                    <a:pt x="1519" y="391"/>
                  </a:lnTo>
                  <a:lnTo>
                    <a:pt x="1544" y="385"/>
                  </a:lnTo>
                  <a:lnTo>
                    <a:pt x="1570" y="379"/>
                  </a:lnTo>
                  <a:lnTo>
                    <a:pt x="1597" y="375"/>
                  </a:lnTo>
                  <a:lnTo>
                    <a:pt x="1597" y="375"/>
                  </a:lnTo>
                  <a:lnTo>
                    <a:pt x="1578" y="374"/>
                  </a:lnTo>
                  <a:lnTo>
                    <a:pt x="1562" y="372"/>
                  </a:lnTo>
                  <a:lnTo>
                    <a:pt x="1546" y="369"/>
                  </a:lnTo>
                  <a:lnTo>
                    <a:pt x="1531" y="366"/>
                  </a:lnTo>
                  <a:lnTo>
                    <a:pt x="1518" y="362"/>
                  </a:lnTo>
                  <a:lnTo>
                    <a:pt x="1504" y="358"/>
                  </a:lnTo>
                  <a:lnTo>
                    <a:pt x="1480" y="347"/>
                  </a:lnTo>
                  <a:lnTo>
                    <a:pt x="1459" y="336"/>
                  </a:lnTo>
                  <a:lnTo>
                    <a:pt x="1440" y="322"/>
                  </a:lnTo>
                  <a:lnTo>
                    <a:pt x="1425" y="309"/>
                  </a:lnTo>
                  <a:lnTo>
                    <a:pt x="1412" y="295"/>
                  </a:lnTo>
                  <a:lnTo>
                    <a:pt x="1400" y="282"/>
                  </a:lnTo>
                  <a:lnTo>
                    <a:pt x="1392" y="269"/>
                  </a:lnTo>
                  <a:lnTo>
                    <a:pt x="1386" y="257"/>
                  </a:lnTo>
                  <a:lnTo>
                    <a:pt x="1381" y="246"/>
                  </a:lnTo>
                  <a:lnTo>
                    <a:pt x="1375" y="230"/>
                  </a:lnTo>
                  <a:lnTo>
                    <a:pt x="1372" y="224"/>
                  </a:lnTo>
                  <a:lnTo>
                    <a:pt x="1372" y="224"/>
                  </a:lnTo>
                  <a:close/>
                  <a:moveTo>
                    <a:pt x="1111" y="328"/>
                  </a:moveTo>
                  <a:lnTo>
                    <a:pt x="1111" y="328"/>
                  </a:lnTo>
                  <a:lnTo>
                    <a:pt x="1103" y="327"/>
                  </a:lnTo>
                  <a:lnTo>
                    <a:pt x="1093" y="326"/>
                  </a:lnTo>
                  <a:lnTo>
                    <a:pt x="1084" y="325"/>
                  </a:lnTo>
                  <a:lnTo>
                    <a:pt x="1075" y="321"/>
                  </a:lnTo>
                  <a:lnTo>
                    <a:pt x="1068" y="317"/>
                  </a:lnTo>
                  <a:lnTo>
                    <a:pt x="1061" y="312"/>
                  </a:lnTo>
                  <a:lnTo>
                    <a:pt x="1053" y="307"/>
                  </a:lnTo>
                  <a:lnTo>
                    <a:pt x="1047" y="301"/>
                  </a:lnTo>
                  <a:lnTo>
                    <a:pt x="1041" y="295"/>
                  </a:lnTo>
                  <a:lnTo>
                    <a:pt x="1035" y="288"/>
                  </a:lnTo>
                  <a:lnTo>
                    <a:pt x="1031" y="280"/>
                  </a:lnTo>
                  <a:lnTo>
                    <a:pt x="1027" y="272"/>
                  </a:lnTo>
                  <a:lnTo>
                    <a:pt x="1024" y="263"/>
                  </a:lnTo>
                  <a:lnTo>
                    <a:pt x="1021" y="254"/>
                  </a:lnTo>
                  <a:lnTo>
                    <a:pt x="1020" y="246"/>
                  </a:lnTo>
                  <a:lnTo>
                    <a:pt x="1020" y="236"/>
                  </a:lnTo>
                  <a:lnTo>
                    <a:pt x="1020" y="236"/>
                  </a:lnTo>
                  <a:lnTo>
                    <a:pt x="1020" y="227"/>
                  </a:lnTo>
                  <a:lnTo>
                    <a:pt x="1021" y="217"/>
                  </a:lnTo>
                  <a:lnTo>
                    <a:pt x="1024" y="209"/>
                  </a:lnTo>
                  <a:lnTo>
                    <a:pt x="1027" y="200"/>
                  </a:lnTo>
                  <a:lnTo>
                    <a:pt x="1031" y="193"/>
                  </a:lnTo>
                  <a:lnTo>
                    <a:pt x="1035" y="185"/>
                  </a:lnTo>
                  <a:lnTo>
                    <a:pt x="1041" y="178"/>
                  </a:lnTo>
                  <a:lnTo>
                    <a:pt x="1047" y="172"/>
                  </a:lnTo>
                  <a:lnTo>
                    <a:pt x="1053" y="165"/>
                  </a:lnTo>
                  <a:lnTo>
                    <a:pt x="1061" y="159"/>
                  </a:lnTo>
                  <a:lnTo>
                    <a:pt x="1068" y="156"/>
                  </a:lnTo>
                  <a:lnTo>
                    <a:pt x="1075" y="152"/>
                  </a:lnTo>
                  <a:lnTo>
                    <a:pt x="1084" y="148"/>
                  </a:lnTo>
                  <a:lnTo>
                    <a:pt x="1093" y="146"/>
                  </a:lnTo>
                  <a:lnTo>
                    <a:pt x="1103" y="144"/>
                  </a:lnTo>
                  <a:lnTo>
                    <a:pt x="1111" y="144"/>
                  </a:lnTo>
                  <a:lnTo>
                    <a:pt x="1111" y="144"/>
                  </a:lnTo>
                  <a:lnTo>
                    <a:pt x="1121" y="144"/>
                  </a:lnTo>
                  <a:lnTo>
                    <a:pt x="1130" y="146"/>
                  </a:lnTo>
                  <a:lnTo>
                    <a:pt x="1138" y="148"/>
                  </a:lnTo>
                  <a:lnTo>
                    <a:pt x="1147" y="152"/>
                  </a:lnTo>
                  <a:lnTo>
                    <a:pt x="1156" y="156"/>
                  </a:lnTo>
                  <a:lnTo>
                    <a:pt x="1163" y="159"/>
                  </a:lnTo>
                  <a:lnTo>
                    <a:pt x="1171" y="165"/>
                  </a:lnTo>
                  <a:lnTo>
                    <a:pt x="1177" y="172"/>
                  </a:lnTo>
                  <a:lnTo>
                    <a:pt x="1183" y="178"/>
                  </a:lnTo>
                  <a:lnTo>
                    <a:pt x="1188" y="185"/>
                  </a:lnTo>
                  <a:lnTo>
                    <a:pt x="1193" y="193"/>
                  </a:lnTo>
                  <a:lnTo>
                    <a:pt x="1197" y="200"/>
                  </a:lnTo>
                  <a:lnTo>
                    <a:pt x="1199" y="209"/>
                  </a:lnTo>
                  <a:lnTo>
                    <a:pt x="1202" y="217"/>
                  </a:lnTo>
                  <a:lnTo>
                    <a:pt x="1203" y="227"/>
                  </a:lnTo>
                  <a:lnTo>
                    <a:pt x="1204" y="236"/>
                  </a:lnTo>
                  <a:lnTo>
                    <a:pt x="1204" y="236"/>
                  </a:lnTo>
                  <a:lnTo>
                    <a:pt x="1203" y="246"/>
                  </a:lnTo>
                  <a:lnTo>
                    <a:pt x="1202" y="254"/>
                  </a:lnTo>
                  <a:lnTo>
                    <a:pt x="1199" y="263"/>
                  </a:lnTo>
                  <a:lnTo>
                    <a:pt x="1197" y="272"/>
                  </a:lnTo>
                  <a:lnTo>
                    <a:pt x="1193" y="280"/>
                  </a:lnTo>
                  <a:lnTo>
                    <a:pt x="1188" y="288"/>
                  </a:lnTo>
                  <a:lnTo>
                    <a:pt x="1183" y="295"/>
                  </a:lnTo>
                  <a:lnTo>
                    <a:pt x="1177" y="301"/>
                  </a:lnTo>
                  <a:lnTo>
                    <a:pt x="1171" y="307"/>
                  </a:lnTo>
                  <a:lnTo>
                    <a:pt x="1163" y="312"/>
                  </a:lnTo>
                  <a:lnTo>
                    <a:pt x="1156" y="317"/>
                  </a:lnTo>
                  <a:lnTo>
                    <a:pt x="1147" y="321"/>
                  </a:lnTo>
                  <a:lnTo>
                    <a:pt x="1138" y="325"/>
                  </a:lnTo>
                  <a:lnTo>
                    <a:pt x="1130" y="326"/>
                  </a:lnTo>
                  <a:lnTo>
                    <a:pt x="1121" y="327"/>
                  </a:lnTo>
                  <a:lnTo>
                    <a:pt x="1111" y="328"/>
                  </a:lnTo>
                  <a:lnTo>
                    <a:pt x="1111" y="32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D2D2A"/>
                </a:solidFill>
              </a:endParaRPr>
            </a:p>
          </p:txBody>
        </p:sp>
        <p:sp>
          <p:nvSpPr>
            <p:cNvPr id="2057" name="Freeform 9"/>
            <p:cNvSpPr>
              <a:spLocks/>
            </p:cNvSpPr>
            <p:nvPr/>
          </p:nvSpPr>
          <p:spPr bwMode="auto">
            <a:xfrm>
              <a:off x="-592310" y="2599021"/>
              <a:ext cx="998538" cy="1125537"/>
            </a:xfrm>
            <a:custGeom>
              <a:avLst/>
              <a:gdLst>
                <a:gd name="T0" fmla="*/ 935 w 1258"/>
                <a:gd name="T1" fmla="*/ 926 h 1418"/>
                <a:gd name="T2" fmla="*/ 854 w 1258"/>
                <a:gd name="T3" fmla="*/ 962 h 1418"/>
                <a:gd name="T4" fmla="*/ 499 w 1258"/>
                <a:gd name="T5" fmla="*/ 813 h 1418"/>
                <a:gd name="T6" fmla="*/ 499 w 1258"/>
                <a:gd name="T7" fmla="*/ 756 h 1418"/>
                <a:gd name="T8" fmla="*/ 849 w 1258"/>
                <a:gd name="T9" fmla="*/ 442 h 1418"/>
                <a:gd name="T10" fmla="*/ 907 w 1258"/>
                <a:gd name="T11" fmla="*/ 479 h 1418"/>
                <a:gd name="T12" fmla="*/ 999 w 1258"/>
                <a:gd name="T13" fmla="*/ 500 h 1418"/>
                <a:gd name="T14" fmla="*/ 1073 w 1258"/>
                <a:gd name="T15" fmla="*/ 492 h 1418"/>
                <a:gd name="T16" fmla="*/ 1160 w 1258"/>
                <a:gd name="T17" fmla="*/ 448 h 1418"/>
                <a:gd name="T18" fmla="*/ 1224 w 1258"/>
                <a:gd name="T19" fmla="*/ 376 h 1418"/>
                <a:gd name="T20" fmla="*/ 1255 w 1258"/>
                <a:gd name="T21" fmla="*/ 285 h 1418"/>
                <a:gd name="T22" fmla="*/ 1255 w 1258"/>
                <a:gd name="T23" fmla="*/ 208 h 1418"/>
                <a:gd name="T24" fmla="*/ 1220 w 1258"/>
                <a:gd name="T25" fmla="*/ 117 h 1418"/>
                <a:gd name="T26" fmla="*/ 1155 w 1258"/>
                <a:gd name="T27" fmla="*/ 47 h 1418"/>
                <a:gd name="T28" fmla="*/ 1067 w 1258"/>
                <a:gd name="T29" fmla="*/ 8 h 1418"/>
                <a:gd name="T30" fmla="*/ 993 w 1258"/>
                <a:gd name="T31" fmla="*/ 1 h 1418"/>
                <a:gd name="T32" fmla="*/ 896 w 1258"/>
                <a:gd name="T33" fmla="*/ 26 h 1418"/>
                <a:gd name="T34" fmla="*/ 820 w 1258"/>
                <a:gd name="T35" fmla="*/ 84 h 1418"/>
                <a:gd name="T36" fmla="*/ 772 w 1258"/>
                <a:gd name="T37" fmla="*/ 168 h 1418"/>
                <a:gd name="T38" fmla="*/ 759 w 1258"/>
                <a:gd name="T39" fmla="*/ 266 h 1418"/>
                <a:gd name="T40" fmla="*/ 393 w 1258"/>
                <a:gd name="T41" fmla="*/ 583 h 1418"/>
                <a:gd name="T42" fmla="*/ 339 w 1258"/>
                <a:gd name="T43" fmla="*/ 554 h 1418"/>
                <a:gd name="T44" fmla="*/ 256 w 1258"/>
                <a:gd name="T45" fmla="*/ 538 h 1418"/>
                <a:gd name="T46" fmla="*/ 185 w 1258"/>
                <a:gd name="T47" fmla="*/ 546 h 1418"/>
                <a:gd name="T48" fmla="*/ 98 w 1258"/>
                <a:gd name="T49" fmla="*/ 590 h 1418"/>
                <a:gd name="T50" fmla="*/ 34 w 1258"/>
                <a:gd name="T51" fmla="*/ 661 h 1418"/>
                <a:gd name="T52" fmla="*/ 3 w 1258"/>
                <a:gd name="T53" fmla="*/ 753 h 1418"/>
                <a:gd name="T54" fmla="*/ 4 w 1258"/>
                <a:gd name="T55" fmla="*/ 828 h 1418"/>
                <a:gd name="T56" fmla="*/ 38 w 1258"/>
                <a:gd name="T57" fmla="*/ 921 h 1418"/>
                <a:gd name="T58" fmla="*/ 104 w 1258"/>
                <a:gd name="T59" fmla="*/ 989 h 1418"/>
                <a:gd name="T60" fmla="*/ 191 w 1258"/>
                <a:gd name="T61" fmla="*/ 1030 h 1418"/>
                <a:gd name="T62" fmla="*/ 267 w 1258"/>
                <a:gd name="T63" fmla="*/ 1037 h 1418"/>
                <a:gd name="T64" fmla="*/ 363 w 1258"/>
                <a:gd name="T65" fmla="*/ 1010 h 1418"/>
                <a:gd name="T66" fmla="*/ 438 w 1258"/>
                <a:gd name="T67" fmla="*/ 951 h 1418"/>
                <a:gd name="T68" fmla="*/ 745 w 1258"/>
                <a:gd name="T69" fmla="*/ 1170 h 1418"/>
                <a:gd name="T70" fmla="*/ 754 w 1258"/>
                <a:gd name="T71" fmla="*/ 1233 h 1418"/>
                <a:gd name="T72" fmla="*/ 796 w 1258"/>
                <a:gd name="T73" fmla="*/ 1320 h 1418"/>
                <a:gd name="T74" fmla="*/ 869 w 1258"/>
                <a:gd name="T75" fmla="*/ 1384 h 1418"/>
                <a:gd name="T76" fmla="*/ 960 w 1258"/>
                <a:gd name="T77" fmla="*/ 1415 h 1418"/>
                <a:gd name="T78" fmla="*/ 1036 w 1258"/>
                <a:gd name="T79" fmla="*/ 1414 h 1418"/>
                <a:gd name="T80" fmla="*/ 1127 w 1258"/>
                <a:gd name="T81" fmla="*/ 1380 h 1418"/>
                <a:gd name="T82" fmla="*/ 1197 w 1258"/>
                <a:gd name="T83" fmla="*/ 1314 h 1418"/>
                <a:gd name="T84" fmla="*/ 1238 w 1258"/>
                <a:gd name="T85" fmla="*/ 1227 h 1418"/>
                <a:gd name="T86" fmla="*/ 1245 w 1258"/>
                <a:gd name="T87" fmla="*/ 1152 h 1418"/>
                <a:gd name="T88" fmla="*/ 1218 w 1258"/>
                <a:gd name="T89" fmla="*/ 1057 h 1418"/>
                <a:gd name="T90" fmla="*/ 1160 w 1258"/>
                <a:gd name="T91" fmla="*/ 980 h 1418"/>
                <a:gd name="T92" fmla="*/ 1077 w 1258"/>
                <a:gd name="T93" fmla="*/ 931 h 1418"/>
                <a:gd name="T94" fmla="*/ 979 w 1258"/>
                <a:gd name="T95" fmla="*/ 918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58" h="1418">
                  <a:moveTo>
                    <a:pt x="979" y="918"/>
                  </a:moveTo>
                  <a:lnTo>
                    <a:pt x="979" y="918"/>
                  </a:lnTo>
                  <a:lnTo>
                    <a:pt x="956" y="921"/>
                  </a:lnTo>
                  <a:lnTo>
                    <a:pt x="935" y="926"/>
                  </a:lnTo>
                  <a:lnTo>
                    <a:pt x="912" y="933"/>
                  </a:lnTo>
                  <a:lnTo>
                    <a:pt x="892" y="940"/>
                  </a:lnTo>
                  <a:lnTo>
                    <a:pt x="873" y="951"/>
                  </a:lnTo>
                  <a:lnTo>
                    <a:pt x="854" y="962"/>
                  </a:lnTo>
                  <a:lnTo>
                    <a:pt x="837" y="975"/>
                  </a:lnTo>
                  <a:lnTo>
                    <a:pt x="821" y="989"/>
                  </a:lnTo>
                  <a:lnTo>
                    <a:pt x="499" y="813"/>
                  </a:lnTo>
                  <a:lnTo>
                    <a:pt x="499" y="813"/>
                  </a:lnTo>
                  <a:lnTo>
                    <a:pt x="500" y="793"/>
                  </a:lnTo>
                  <a:lnTo>
                    <a:pt x="500" y="772"/>
                  </a:lnTo>
                  <a:lnTo>
                    <a:pt x="500" y="772"/>
                  </a:lnTo>
                  <a:lnTo>
                    <a:pt x="499" y="756"/>
                  </a:lnTo>
                  <a:lnTo>
                    <a:pt x="496" y="741"/>
                  </a:lnTo>
                  <a:lnTo>
                    <a:pt x="492" y="725"/>
                  </a:lnTo>
                  <a:lnTo>
                    <a:pt x="488" y="711"/>
                  </a:lnTo>
                  <a:lnTo>
                    <a:pt x="849" y="442"/>
                  </a:lnTo>
                  <a:lnTo>
                    <a:pt x="849" y="442"/>
                  </a:lnTo>
                  <a:lnTo>
                    <a:pt x="867" y="456"/>
                  </a:lnTo>
                  <a:lnTo>
                    <a:pt x="887" y="468"/>
                  </a:lnTo>
                  <a:lnTo>
                    <a:pt x="907" y="479"/>
                  </a:lnTo>
                  <a:lnTo>
                    <a:pt x="929" y="487"/>
                  </a:lnTo>
                  <a:lnTo>
                    <a:pt x="952" y="493"/>
                  </a:lnTo>
                  <a:lnTo>
                    <a:pt x="976" y="497"/>
                  </a:lnTo>
                  <a:lnTo>
                    <a:pt x="999" y="500"/>
                  </a:lnTo>
                  <a:lnTo>
                    <a:pt x="1024" y="500"/>
                  </a:lnTo>
                  <a:lnTo>
                    <a:pt x="1024" y="500"/>
                  </a:lnTo>
                  <a:lnTo>
                    <a:pt x="1049" y="497"/>
                  </a:lnTo>
                  <a:lnTo>
                    <a:pt x="1073" y="492"/>
                  </a:lnTo>
                  <a:lnTo>
                    <a:pt x="1097" y="484"/>
                  </a:lnTo>
                  <a:lnTo>
                    <a:pt x="1119" y="474"/>
                  </a:lnTo>
                  <a:lnTo>
                    <a:pt x="1141" y="462"/>
                  </a:lnTo>
                  <a:lnTo>
                    <a:pt x="1160" y="448"/>
                  </a:lnTo>
                  <a:lnTo>
                    <a:pt x="1179" y="433"/>
                  </a:lnTo>
                  <a:lnTo>
                    <a:pt x="1196" y="416"/>
                  </a:lnTo>
                  <a:lnTo>
                    <a:pt x="1210" y="397"/>
                  </a:lnTo>
                  <a:lnTo>
                    <a:pt x="1224" y="376"/>
                  </a:lnTo>
                  <a:lnTo>
                    <a:pt x="1234" y="355"/>
                  </a:lnTo>
                  <a:lnTo>
                    <a:pt x="1243" y="332"/>
                  </a:lnTo>
                  <a:lnTo>
                    <a:pt x="1251" y="309"/>
                  </a:lnTo>
                  <a:lnTo>
                    <a:pt x="1255" y="285"/>
                  </a:lnTo>
                  <a:lnTo>
                    <a:pt x="1258" y="260"/>
                  </a:lnTo>
                  <a:lnTo>
                    <a:pt x="1258" y="235"/>
                  </a:lnTo>
                  <a:lnTo>
                    <a:pt x="1258" y="235"/>
                  </a:lnTo>
                  <a:lnTo>
                    <a:pt x="1255" y="208"/>
                  </a:lnTo>
                  <a:lnTo>
                    <a:pt x="1249" y="185"/>
                  </a:lnTo>
                  <a:lnTo>
                    <a:pt x="1242" y="161"/>
                  </a:lnTo>
                  <a:lnTo>
                    <a:pt x="1232" y="139"/>
                  </a:lnTo>
                  <a:lnTo>
                    <a:pt x="1220" y="117"/>
                  </a:lnTo>
                  <a:lnTo>
                    <a:pt x="1207" y="98"/>
                  </a:lnTo>
                  <a:lnTo>
                    <a:pt x="1191" y="79"/>
                  </a:lnTo>
                  <a:lnTo>
                    <a:pt x="1174" y="63"/>
                  </a:lnTo>
                  <a:lnTo>
                    <a:pt x="1155" y="47"/>
                  </a:lnTo>
                  <a:lnTo>
                    <a:pt x="1134" y="34"/>
                  </a:lnTo>
                  <a:lnTo>
                    <a:pt x="1113" y="24"/>
                  </a:lnTo>
                  <a:lnTo>
                    <a:pt x="1090" y="15"/>
                  </a:lnTo>
                  <a:lnTo>
                    <a:pt x="1067" y="8"/>
                  </a:lnTo>
                  <a:lnTo>
                    <a:pt x="1043" y="3"/>
                  </a:lnTo>
                  <a:lnTo>
                    <a:pt x="1018" y="0"/>
                  </a:lnTo>
                  <a:lnTo>
                    <a:pt x="993" y="1"/>
                  </a:lnTo>
                  <a:lnTo>
                    <a:pt x="993" y="1"/>
                  </a:lnTo>
                  <a:lnTo>
                    <a:pt x="966" y="4"/>
                  </a:lnTo>
                  <a:lnTo>
                    <a:pt x="943" y="9"/>
                  </a:lnTo>
                  <a:lnTo>
                    <a:pt x="919" y="17"/>
                  </a:lnTo>
                  <a:lnTo>
                    <a:pt x="896" y="26"/>
                  </a:lnTo>
                  <a:lnTo>
                    <a:pt x="875" y="38"/>
                  </a:lnTo>
                  <a:lnTo>
                    <a:pt x="855" y="53"/>
                  </a:lnTo>
                  <a:lnTo>
                    <a:pt x="837" y="67"/>
                  </a:lnTo>
                  <a:lnTo>
                    <a:pt x="820" y="84"/>
                  </a:lnTo>
                  <a:lnTo>
                    <a:pt x="805" y="104"/>
                  </a:lnTo>
                  <a:lnTo>
                    <a:pt x="792" y="124"/>
                  </a:lnTo>
                  <a:lnTo>
                    <a:pt x="781" y="145"/>
                  </a:lnTo>
                  <a:lnTo>
                    <a:pt x="772" y="168"/>
                  </a:lnTo>
                  <a:lnTo>
                    <a:pt x="766" y="191"/>
                  </a:lnTo>
                  <a:lnTo>
                    <a:pt x="760" y="215"/>
                  </a:lnTo>
                  <a:lnTo>
                    <a:pt x="758" y="240"/>
                  </a:lnTo>
                  <a:lnTo>
                    <a:pt x="759" y="266"/>
                  </a:lnTo>
                  <a:lnTo>
                    <a:pt x="759" y="266"/>
                  </a:lnTo>
                  <a:lnTo>
                    <a:pt x="762" y="289"/>
                  </a:lnTo>
                  <a:lnTo>
                    <a:pt x="766" y="311"/>
                  </a:lnTo>
                  <a:lnTo>
                    <a:pt x="393" y="583"/>
                  </a:lnTo>
                  <a:lnTo>
                    <a:pt x="393" y="583"/>
                  </a:lnTo>
                  <a:lnTo>
                    <a:pt x="376" y="572"/>
                  </a:lnTo>
                  <a:lnTo>
                    <a:pt x="358" y="562"/>
                  </a:lnTo>
                  <a:lnTo>
                    <a:pt x="339" y="554"/>
                  </a:lnTo>
                  <a:lnTo>
                    <a:pt x="319" y="547"/>
                  </a:lnTo>
                  <a:lnTo>
                    <a:pt x="298" y="542"/>
                  </a:lnTo>
                  <a:lnTo>
                    <a:pt x="277" y="539"/>
                  </a:lnTo>
                  <a:lnTo>
                    <a:pt x="256" y="538"/>
                  </a:lnTo>
                  <a:lnTo>
                    <a:pt x="235" y="538"/>
                  </a:lnTo>
                  <a:lnTo>
                    <a:pt x="235" y="538"/>
                  </a:lnTo>
                  <a:lnTo>
                    <a:pt x="209" y="541"/>
                  </a:lnTo>
                  <a:lnTo>
                    <a:pt x="185" y="546"/>
                  </a:lnTo>
                  <a:lnTo>
                    <a:pt x="161" y="554"/>
                  </a:lnTo>
                  <a:lnTo>
                    <a:pt x="139" y="563"/>
                  </a:lnTo>
                  <a:lnTo>
                    <a:pt x="117" y="575"/>
                  </a:lnTo>
                  <a:lnTo>
                    <a:pt x="98" y="590"/>
                  </a:lnTo>
                  <a:lnTo>
                    <a:pt x="79" y="605"/>
                  </a:lnTo>
                  <a:lnTo>
                    <a:pt x="63" y="623"/>
                  </a:lnTo>
                  <a:lnTo>
                    <a:pt x="48" y="641"/>
                  </a:lnTo>
                  <a:lnTo>
                    <a:pt x="34" y="661"/>
                  </a:lnTo>
                  <a:lnTo>
                    <a:pt x="24" y="682"/>
                  </a:lnTo>
                  <a:lnTo>
                    <a:pt x="15" y="704"/>
                  </a:lnTo>
                  <a:lnTo>
                    <a:pt x="8" y="728"/>
                  </a:lnTo>
                  <a:lnTo>
                    <a:pt x="3" y="753"/>
                  </a:lnTo>
                  <a:lnTo>
                    <a:pt x="0" y="777"/>
                  </a:lnTo>
                  <a:lnTo>
                    <a:pt x="1" y="803"/>
                  </a:lnTo>
                  <a:lnTo>
                    <a:pt x="1" y="803"/>
                  </a:lnTo>
                  <a:lnTo>
                    <a:pt x="4" y="828"/>
                  </a:lnTo>
                  <a:lnTo>
                    <a:pt x="9" y="853"/>
                  </a:lnTo>
                  <a:lnTo>
                    <a:pt x="17" y="877"/>
                  </a:lnTo>
                  <a:lnTo>
                    <a:pt x="26" y="898"/>
                  </a:lnTo>
                  <a:lnTo>
                    <a:pt x="38" y="921"/>
                  </a:lnTo>
                  <a:lnTo>
                    <a:pt x="53" y="940"/>
                  </a:lnTo>
                  <a:lnTo>
                    <a:pt x="67" y="958"/>
                  </a:lnTo>
                  <a:lnTo>
                    <a:pt x="84" y="975"/>
                  </a:lnTo>
                  <a:lnTo>
                    <a:pt x="104" y="989"/>
                  </a:lnTo>
                  <a:lnTo>
                    <a:pt x="124" y="1002"/>
                  </a:lnTo>
                  <a:lnTo>
                    <a:pt x="145" y="1014"/>
                  </a:lnTo>
                  <a:lnTo>
                    <a:pt x="168" y="1024"/>
                  </a:lnTo>
                  <a:lnTo>
                    <a:pt x="191" y="1030"/>
                  </a:lnTo>
                  <a:lnTo>
                    <a:pt x="215" y="1035"/>
                  </a:lnTo>
                  <a:lnTo>
                    <a:pt x="240" y="1037"/>
                  </a:lnTo>
                  <a:lnTo>
                    <a:pt x="267" y="1037"/>
                  </a:lnTo>
                  <a:lnTo>
                    <a:pt x="267" y="1037"/>
                  </a:lnTo>
                  <a:lnTo>
                    <a:pt x="292" y="1034"/>
                  </a:lnTo>
                  <a:lnTo>
                    <a:pt x="317" y="1029"/>
                  </a:lnTo>
                  <a:lnTo>
                    <a:pt x="341" y="1021"/>
                  </a:lnTo>
                  <a:lnTo>
                    <a:pt x="363" y="1010"/>
                  </a:lnTo>
                  <a:lnTo>
                    <a:pt x="384" y="999"/>
                  </a:lnTo>
                  <a:lnTo>
                    <a:pt x="404" y="984"/>
                  </a:lnTo>
                  <a:lnTo>
                    <a:pt x="422" y="968"/>
                  </a:lnTo>
                  <a:lnTo>
                    <a:pt x="438" y="951"/>
                  </a:lnTo>
                  <a:lnTo>
                    <a:pt x="748" y="1129"/>
                  </a:lnTo>
                  <a:lnTo>
                    <a:pt x="748" y="1129"/>
                  </a:lnTo>
                  <a:lnTo>
                    <a:pt x="745" y="1157"/>
                  </a:lnTo>
                  <a:lnTo>
                    <a:pt x="745" y="1170"/>
                  </a:lnTo>
                  <a:lnTo>
                    <a:pt x="746" y="1183"/>
                  </a:lnTo>
                  <a:lnTo>
                    <a:pt x="746" y="1183"/>
                  </a:lnTo>
                  <a:lnTo>
                    <a:pt x="748" y="1210"/>
                  </a:lnTo>
                  <a:lnTo>
                    <a:pt x="754" y="1233"/>
                  </a:lnTo>
                  <a:lnTo>
                    <a:pt x="762" y="1257"/>
                  </a:lnTo>
                  <a:lnTo>
                    <a:pt x="771" y="1279"/>
                  </a:lnTo>
                  <a:lnTo>
                    <a:pt x="783" y="1301"/>
                  </a:lnTo>
                  <a:lnTo>
                    <a:pt x="796" y="1320"/>
                  </a:lnTo>
                  <a:lnTo>
                    <a:pt x="812" y="1339"/>
                  </a:lnTo>
                  <a:lnTo>
                    <a:pt x="829" y="1355"/>
                  </a:lnTo>
                  <a:lnTo>
                    <a:pt x="849" y="1371"/>
                  </a:lnTo>
                  <a:lnTo>
                    <a:pt x="869" y="1384"/>
                  </a:lnTo>
                  <a:lnTo>
                    <a:pt x="890" y="1394"/>
                  </a:lnTo>
                  <a:lnTo>
                    <a:pt x="912" y="1403"/>
                  </a:lnTo>
                  <a:lnTo>
                    <a:pt x="936" y="1410"/>
                  </a:lnTo>
                  <a:lnTo>
                    <a:pt x="960" y="1415"/>
                  </a:lnTo>
                  <a:lnTo>
                    <a:pt x="985" y="1418"/>
                  </a:lnTo>
                  <a:lnTo>
                    <a:pt x="1011" y="1417"/>
                  </a:lnTo>
                  <a:lnTo>
                    <a:pt x="1011" y="1417"/>
                  </a:lnTo>
                  <a:lnTo>
                    <a:pt x="1036" y="1414"/>
                  </a:lnTo>
                  <a:lnTo>
                    <a:pt x="1060" y="1409"/>
                  </a:lnTo>
                  <a:lnTo>
                    <a:pt x="1084" y="1401"/>
                  </a:lnTo>
                  <a:lnTo>
                    <a:pt x="1106" y="1392"/>
                  </a:lnTo>
                  <a:lnTo>
                    <a:pt x="1127" y="1380"/>
                  </a:lnTo>
                  <a:lnTo>
                    <a:pt x="1147" y="1365"/>
                  </a:lnTo>
                  <a:lnTo>
                    <a:pt x="1166" y="1351"/>
                  </a:lnTo>
                  <a:lnTo>
                    <a:pt x="1183" y="1334"/>
                  </a:lnTo>
                  <a:lnTo>
                    <a:pt x="1197" y="1314"/>
                  </a:lnTo>
                  <a:lnTo>
                    <a:pt x="1210" y="1294"/>
                  </a:lnTo>
                  <a:lnTo>
                    <a:pt x="1221" y="1273"/>
                  </a:lnTo>
                  <a:lnTo>
                    <a:pt x="1230" y="1250"/>
                  </a:lnTo>
                  <a:lnTo>
                    <a:pt x="1238" y="1227"/>
                  </a:lnTo>
                  <a:lnTo>
                    <a:pt x="1242" y="1203"/>
                  </a:lnTo>
                  <a:lnTo>
                    <a:pt x="1245" y="1178"/>
                  </a:lnTo>
                  <a:lnTo>
                    <a:pt x="1245" y="1152"/>
                  </a:lnTo>
                  <a:lnTo>
                    <a:pt x="1245" y="1152"/>
                  </a:lnTo>
                  <a:lnTo>
                    <a:pt x="1241" y="1126"/>
                  </a:lnTo>
                  <a:lnTo>
                    <a:pt x="1236" y="1103"/>
                  </a:lnTo>
                  <a:lnTo>
                    <a:pt x="1229" y="1079"/>
                  </a:lnTo>
                  <a:lnTo>
                    <a:pt x="1218" y="1057"/>
                  </a:lnTo>
                  <a:lnTo>
                    <a:pt x="1207" y="1035"/>
                  </a:lnTo>
                  <a:lnTo>
                    <a:pt x="1193" y="1016"/>
                  </a:lnTo>
                  <a:lnTo>
                    <a:pt x="1177" y="997"/>
                  </a:lnTo>
                  <a:lnTo>
                    <a:pt x="1160" y="980"/>
                  </a:lnTo>
                  <a:lnTo>
                    <a:pt x="1142" y="966"/>
                  </a:lnTo>
                  <a:lnTo>
                    <a:pt x="1121" y="952"/>
                  </a:lnTo>
                  <a:lnTo>
                    <a:pt x="1100" y="940"/>
                  </a:lnTo>
                  <a:lnTo>
                    <a:pt x="1077" y="931"/>
                  </a:lnTo>
                  <a:lnTo>
                    <a:pt x="1053" y="925"/>
                  </a:lnTo>
                  <a:lnTo>
                    <a:pt x="1030" y="921"/>
                  </a:lnTo>
                  <a:lnTo>
                    <a:pt x="1005" y="918"/>
                  </a:lnTo>
                  <a:lnTo>
                    <a:pt x="979" y="918"/>
                  </a:lnTo>
                  <a:lnTo>
                    <a:pt x="979" y="91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D2D2A"/>
                </a:solidFill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395801" y="2424264"/>
            <a:ext cx="561410" cy="499461"/>
            <a:chOff x="7210425" y="2212975"/>
            <a:chExt cx="460375" cy="409575"/>
          </a:xfrm>
        </p:grpSpPr>
        <p:sp>
          <p:nvSpPr>
            <p:cNvPr id="86" name="Freeform 158"/>
            <p:cNvSpPr>
              <a:spLocks/>
            </p:cNvSpPr>
            <p:nvPr/>
          </p:nvSpPr>
          <p:spPr bwMode="auto">
            <a:xfrm>
              <a:off x="7239000" y="2212975"/>
              <a:ext cx="406400" cy="400050"/>
            </a:xfrm>
            <a:custGeom>
              <a:avLst/>
              <a:gdLst>
                <a:gd name="T0" fmla="*/ 256 w 256"/>
                <a:gd name="T1" fmla="*/ 128 h 252"/>
                <a:gd name="T2" fmla="*/ 254 w 256"/>
                <a:gd name="T3" fmla="*/ 102 h 252"/>
                <a:gd name="T4" fmla="*/ 246 w 256"/>
                <a:gd name="T5" fmla="*/ 78 h 252"/>
                <a:gd name="T6" fmla="*/ 234 w 256"/>
                <a:gd name="T7" fmla="*/ 56 h 252"/>
                <a:gd name="T8" fmla="*/ 200 w 256"/>
                <a:gd name="T9" fmla="*/ 22 h 252"/>
                <a:gd name="T10" fmla="*/ 178 w 256"/>
                <a:gd name="T11" fmla="*/ 10 h 252"/>
                <a:gd name="T12" fmla="*/ 154 w 256"/>
                <a:gd name="T13" fmla="*/ 2 h 252"/>
                <a:gd name="T14" fmla="*/ 128 w 256"/>
                <a:gd name="T15" fmla="*/ 0 h 252"/>
                <a:gd name="T16" fmla="*/ 116 w 256"/>
                <a:gd name="T17" fmla="*/ 0 h 252"/>
                <a:gd name="T18" fmla="*/ 90 w 256"/>
                <a:gd name="T19" fmla="*/ 6 h 252"/>
                <a:gd name="T20" fmla="*/ 68 w 256"/>
                <a:gd name="T21" fmla="*/ 16 h 252"/>
                <a:gd name="T22" fmla="*/ 38 w 256"/>
                <a:gd name="T23" fmla="*/ 38 h 252"/>
                <a:gd name="T24" fmla="*/ 16 w 256"/>
                <a:gd name="T25" fmla="*/ 66 h 252"/>
                <a:gd name="T26" fmla="*/ 6 w 256"/>
                <a:gd name="T27" fmla="*/ 90 h 252"/>
                <a:gd name="T28" fmla="*/ 0 w 256"/>
                <a:gd name="T29" fmla="*/ 114 h 252"/>
                <a:gd name="T30" fmla="*/ 0 w 256"/>
                <a:gd name="T31" fmla="*/ 128 h 252"/>
                <a:gd name="T32" fmla="*/ 20 w 256"/>
                <a:gd name="T33" fmla="*/ 142 h 252"/>
                <a:gd name="T34" fmla="*/ 18 w 256"/>
                <a:gd name="T35" fmla="*/ 128 h 252"/>
                <a:gd name="T36" fmla="*/ 22 w 256"/>
                <a:gd name="T37" fmla="*/ 106 h 252"/>
                <a:gd name="T38" fmla="*/ 38 w 256"/>
                <a:gd name="T39" fmla="*/ 66 h 252"/>
                <a:gd name="T40" fmla="*/ 68 w 256"/>
                <a:gd name="T41" fmla="*/ 38 h 252"/>
                <a:gd name="T42" fmla="*/ 106 w 256"/>
                <a:gd name="T43" fmla="*/ 20 h 252"/>
                <a:gd name="T44" fmla="*/ 128 w 256"/>
                <a:gd name="T45" fmla="*/ 18 h 252"/>
                <a:gd name="T46" fmla="*/ 172 w 256"/>
                <a:gd name="T47" fmla="*/ 28 h 252"/>
                <a:gd name="T48" fmla="*/ 206 w 256"/>
                <a:gd name="T49" fmla="*/ 50 h 252"/>
                <a:gd name="T50" fmla="*/ 230 w 256"/>
                <a:gd name="T51" fmla="*/ 86 h 252"/>
                <a:gd name="T52" fmla="*/ 238 w 256"/>
                <a:gd name="T53" fmla="*/ 128 h 252"/>
                <a:gd name="T54" fmla="*/ 236 w 256"/>
                <a:gd name="T55" fmla="*/ 146 h 252"/>
                <a:gd name="T56" fmla="*/ 226 w 256"/>
                <a:gd name="T57" fmla="*/ 180 h 252"/>
                <a:gd name="T58" fmla="*/ 204 w 256"/>
                <a:gd name="T59" fmla="*/ 208 h 252"/>
                <a:gd name="T60" fmla="*/ 176 w 256"/>
                <a:gd name="T61" fmla="*/ 226 h 252"/>
                <a:gd name="T62" fmla="*/ 160 w 256"/>
                <a:gd name="T63" fmla="*/ 252 h 252"/>
                <a:gd name="T64" fmla="*/ 180 w 256"/>
                <a:gd name="T65" fmla="*/ 246 h 252"/>
                <a:gd name="T66" fmla="*/ 214 w 256"/>
                <a:gd name="T67" fmla="*/ 224 h 252"/>
                <a:gd name="T68" fmla="*/ 240 w 256"/>
                <a:gd name="T69" fmla="*/ 190 h 252"/>
                <a:gd name="T70" fmla="*/ 254 w 256"/>
                <a:gd name="T71" fmla="*/ 150 h 252"/>
                <a:gd name="T72" fmla="*/ 256 w 256"/>
                <a:gd name="T73" fmla="*/ 128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6" h="252">
                  <a:moveTo>
                    <a:pt x="256" y="128"/>
                  </a:moveTo>
                  <a:lnTo>
                    <a:pt x="256" y="128"/>
                  </a:lnTo>
                  <a:lnTo>
                    <a:pt x="256" y="114"/>
                  </a:lnTo>
                  <a:lnTo>
                    <a:pt x="254" y="102"/>
                  </a:lnTo>
                  <a:lnTo>
                    <a:pt x="252" y="90"/>
                  </a:lnTo>
                  <a:lnTo>
                    <a:pt x="246" y="78"/>
                  </a:lnTo>
                  <a:lnTo>
                    <a:pt x="242" y="66"/>
                  </a:lnTo>
                  <a:lnTo>
                    <a:pt x="234" y="56"/>
                  </a:lnTo>
                  <a:lnTo>
                    <a:pt x="220" y="38"/>
                  </a:lnTo>
                  <a:lnTo>
                    <a:pt x="200" y="22"/>
                  </a:lnTo>
                  <a:lnTo>
                    <a:pt x="190" y="16"/>
                  </a:lnTo>
                  <a:lnTo>
                    <a:pt x="178" y="10"/>
                  </a:lnTo>
                  <a:lnTo>
                    <a:pt x="166" y="6"/>
                  </a:lnTo>
                  <a:lnTo>
                    <a:pt x="154" y="2"/>
                  </a:lnTo>
                  <a:lnTo>
                    <a:pt x="14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16" y="0"/>
                  </a:lnTo>
                  <a:lnTo>
                    <a:pt x="102" y="2"/>
                  </a:lnTo>
                  <a:lnTo>
                    <a:pt x="90" y="6"/>
                  </a:lnTo>
                  <a:lnTo>
                    <a:pt x="78" y="10"/>
                  </a:lnTo>
                  <a:lnTo>
                    <a:pt x="68" y="16"/>
                  </a:lnTo>
                  <a:lnTo>
                    <a:pt x="56" y="22"/>
                  </a:lnTo>
                  <a:lnTo>
                    <a:pt x="38" y="38"/>
                  </a:lnTo>
                  <a:lnTo>
                    <a:pt x="22" y="56"/>
                  </a:lnTo>
                  <a:lnTo>
                    <a:pt x="16" y="66"/>
                  </a:lnTo>
                  <a:lnTo>
                    <a:pt x="10" y="78"/>
                  </a:lnTo>
                  <a:lnTo>
                    <a:pt x="6" y="90"/>
                  </a:lnTo>
                  <a:lnTo>
                    <a:pt x="2" y="102"/>
                  </a:lnTo>
                  <a:lnTo>
                    <a:pt x="0" y="114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0" y="142"/>
                  </a:lnTo>
                  <a:lnTo>
                    <a:pt x="20" y="142"/>
                  </a:lnTo>
                  <a:lnTo>
                    <a:pt x="20" y="142"/>
                  </a:lnTo>
                  <a:lnTo>
                    <a:pt x="18" y="128"/>
                  </a:lnTo>
                  <a:lnTo>
                    <a:pt x="18" y="128"/>
                  </a:lnTo>
                  <a:lnTo>
                    <a:pt x="22" y="106"/>
                  </a:lnTo>
                  <a:lnTo>
                    <a:pt x="28" y="86"/>
                  </a:lnTo>
                  <a:lnTo>
                    <a:pt x="38" y="66"/>
                  </a:lnTo>
                  <a:lnTo>
                    <a:pt x="52" y="50"/>
                  </a:lnTo>
                  <a:lnTo>
                    <a:pt x="68" y="38"/>
                  </a:lnTo>
                  <a:lnTo>
                    <a:pt x="86" y="28"/>
                  </a:lnTo>
                  <a:lnTo>
                    <a:pt x="106" y="20"/>
                  </a:lnTo>
                  <a:lnTo>
                    <a:pt x="128" y="18"/>
                  </a:lnTo>
                  <a:lnTo>
                    <a:pt x="128" y="18"/>
                  </a:lnTo>
                  <a:lnTo>
                    <a:pt x="150" y="20"/>
                  </a:lnTo>
                  <a:lnTo>
                    <a:pt x="172" y="28"/>
                  </a:lnTo>
                  <a:lnTo>
                    <a:pt x="190" y="38"/>
                  </a:lnTo>
                  <a:lnTo>
                    <a:pt x="206" y="50"/>
                  </a:lnTo>
                  <a:lnTo>
                    <a:pt x="220" y="66"/>
                  </a:lnTo>
                  <a:lnTo>
                    <a:pt x="230" y="86"/>
                  </a:lnTo>
                  <a:lnTo>
                    <a:pt x="236" y="106"/>
                  </a:lnTo>
                  <a:lnTo>
                    <a:pt x="238" y="128"/>
                  </a:lnTo>
                  <a:lnTo>
                    <a:pt x="238" y="128"/>
                  </a:lnTo>
                  <a:lnTo>
                    <a:pt x="236" y="146"/>
                  </a:lnTo>
                  <a:lnTo>
                    <a:pt x="232" y="164"/>
                  </a:lnTo>
                  <a:lnTo>
                    <a:pt x="226" y="180"/>
                  </a:lnTo>
                  <a:lnTo>
                    <a:pt x="216" y="194"/>
                  </a:lnTo>
                  <a:lnTo>
                    <a:pt x="204" y="208"/>
                  </a:lnTo>
                  <a:lnTo>
                    <a:pt x="190" y="218"/>
                  </a:lnTo>
                  <a:lnTo>
                    <a:pt x="176" y="226"/>
                  </a:lnTo>
                  <a:lnTo>
                    <a:pt x="160" y="234"/>
                  </a:lnTo>
                  <a:lnTo>
                    <a:pt x="160" y="252"/>
                  </a:lnTo>
                  <a:lnTo>
                    <a:pt x="160" y="252"/>
                  </a:lnTo>
                  <a:lnTo>
                    <a:pt x="180" y="246"/>
                  </a:lnTo>
                  <a:lnTo>
                    <a:pt x="198" y="236"/>
                  </a:lnTo>
                  <a:lnTo>
                    <a:pt x="214" y="224"/>
                  </a:lnTo>
                  <a:lnTo>
                    <a:pt x="230" y="208"/>
                  </a:lnTo>
                  <a:lnTo>
                    <a:pt x="240" y="190"/>
                  </a:lnTo>
                  <a:lnTo>
                    <a:pt x="250" y="170"/>
                  </a:lnTo>
                  <a:lnTo>
                    <a:pt x="254" y="150"/>
                  </a:lnTo>
                  <a:lnTo>
                    <a:pt x="256" y="128"/>
                  </a:lnTo>
                  <a:lnTo>
                    <a:pt x="256" y="128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D2D2A"/>
                </a:solidFill>
              </a:endParaRPr>
            </a:p>
          </p:txBody>
        </p:sp>
        <p:sp>
          <p:nvSpPr>
            <p:cNvPr id="87" name="Freeform 159"/>
            <p:cNvSpPr>
              <a:spLocks/>
            </p:cNvSpPr>
            <p:nvPr/>
          </p:nvSpPr>
          <p:spPr bwMode="auto">
            <a:xfrm>
              <a:off x="7210425" y="2346325"/>
              <a:ext cx="82550" cy="136525"/>
            </a:xfrm>
            <a:custGeom>
              <a:avLst/>
              <a:gdLst>
                <a:gd name="T0" fmla="*/ 52 w 52"/>
                <a:gd name="T1" fmla="*/ 60 h 86"/>
                <a:gd name="T2" fmla="*/ 52 w 52"/>
                <a:gd name="T3" fmla="*/ 60 h 86"/>
                <a:gd name="T4" fmla="*/ 50 w 52"/>
                <a:gd name="T5" fmla="*/ 70 h 86"/>
                <a:gd name="T6" fmla="*/ 44 w 52"/>
                <a:gd name="T7" fmla="*/ 78 h 86"/>
                <a:gd name="T8" fmla="*/ 36 w 52"/>
                <a:gd name="T9" fmla="*/ 84 h 86"/>
                <a:gd name="T10" fmla="*/ 26 w 52"/>
                <a:gd name="T11" fmla="*/ 86 h 86"/>
                <a:gd name="T12" fmla="*/ 26 w 52"/>
                <a:gd name="T13" fmla="*/ 86 h 86"/>
                <a:gd name="T14" fmla="*/ 26 w 52"/>
                <a:gd name="T15" fmla="*/ 86 h 86"/>
                <a:gd name="T16" fmla="*/ 16 w 52"/>
                <a:gd name="T17" fmla="*/ 84 h 86"/>
                <a:gd name="T18" fmla="*/ 8 w 52"/>
                <a:gd name="T19" fmla="*/ 78 h 86"/>
                <a:gd name="T20" fmla="*/ 2 w 52"/>
                <a:gd name="T21" fmla="*/ 70 h 86"/>
                <a:gd name="T22" fmla="*/ 0 w 52"/>
                <a:gd name="T23" fmla="*/ 60 h 86"/>
                <a:gd name="T24" fmla="*/ 0 w 52"/>
                <a:gd name="T25" fmla="*/ 26 h 86"/>
                <a:gd name="T26" fmla="*/ 0 w 52"/>
                <a:gd name="T27" fmla="*/ 26 h 86"/>
                <a:gd name="T28" fmla="*/ 2 w 52"/>
                <a:gd name="T29" fmla="*/ 16 h 86"/>
                <a:gd name="T30" fmla="*/ 8 w 52"/>
                <a:gd name="T31" fmla="*/ 8 h 86"/>
                <a:gd name="T32" fmla="*/ 16 w 52"/>
                <a:gd name="T33" fmla="*/ 2 h 86"/>
                <a:gd name="T34" fmla="*/ 26 w 52"/>
                <a:gd name="T35" fmla="*/ 0 h 86"/>
                <a:gd name="T36" fmla="*/ 26 w 52"/>
                <a:gd name="T37" fmla="*/ 0 h 86"/>
                <a:gd name="T38" fmla="*/ 26 w 52"/>
                <a:gd name="T39" fmla="*/ 0 h 86"/>
                <a:gd name="T40" fmla="*/ 36 w 52"/>
                <a:gd name="T41" fmla="*/ 2 h 86"/>
                <a:gd name="T42" fmla="*/ 44 w 52"/>
                <a:gd name="T43" fmla="*/ 8 h 86"/>
                <a:gd name="T44" fmla="*/ 50 w 52"/>
                <a:gd name="T45" fmla="*/ 16 h 86"/>
                <a:gd name="T46" fmla="*/ 52 w 52"/>
                <a:gd name="T47" fmla="*/ 26 h 86"/>
                <a:gd name="T48" fmla="*/ 52 w 52"/>
                <a:gd name="T4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86">
                  <a:moveTo>
                    <a:pt x="52" y="60"/>
                  </a:moveTo>
                  <a:lnTo>
                    <a:pt x="52" y="60"/>
                  </a:lnTo>
                  <a:lnTo>
                    <a:pt x="50" y="70"/>
                  </a:lnTo>
                  <a:lnTo>
                    <a:pt x="44" y="78"/>
                  </a:lnTo>
                  <a:lnTo>
                    <a:pt x="36" y="84"/>
                  </a:lnTo>
                  <a:lnTo>
                    <a:pt x="26" y="86"/>
                  </a:lnTo>
                  <a:lnTo>
                    <a:pt x="26" y="86"/>
                  </a:lnTo>
                  <a:lnTo>
                    <a:pt x="26" y="86"/>
                  </a:lnTo>
                  <a:lnTo>
                    <a:pt x="16" y="84"/>
                  </a:lnTo>
                  <a:lnTo>
                    <a:pt x="8" y="78"/>
                  </a:lnTo>
                  <a:lnTo>
                    <a:pt x="2" y="70"/>
                  </a:lnTo>
                  <a:lnTo>
                    <a:pt x="0" y="6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50" y="16"/>
                  </a:lnTo>
                  <a:lnTo>
                    <a:pt x="52" y="26"/>
                  </a:lnTo>
                  <a:lnTo>
                    <a:pt x="52" y="6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D2D2A"/>
                </a:solidFill>
              </a:endParaRPr>
            </a:p>
          </p:txBody>
        </p:sp>
        <p:sp>
          <p:nvSpPr>
            <p:cNvPr id="88" name="Freeform 160"/>
            <p:cNvSpPr>
              <a:spLocks/>
            </p:cNvSpPr>
            <p:nvPr/>
          </p:nvSpPr>
          <p:spPr bwMode="auto">
            <a:xfrm>
              <a:off x="7426325" y="2571750"/>
              <a:ext cx="85725" cy="50800"/>
            </a:xfrm>
            <a:custGeom>
              <a:avLst/>
              <a:gdLst>
                <a:gd name="T0" fmla="*/ 38 w 54"/>
                <a:gd name="T1" fmla="*/ 0 h 32"/>
                <a:gd name="T2" fmla="*/ 38 w 54"/>
                <a:gd name="T3" fmla="*/ 0 h 32"/>
                <a:gd name="T4" fmla="*/ 44 w 54"/>
                <a:gd name="T5" fmla="*/ 2 h 32"/>
                <a:gd name="T6" fmla="*/ 48 w 54"/>
                <a:gd name="T7" fmla="*/ 6 h 32"/>
                <a:gd name="T8" fmla="*/ 52 w 54"/>
                <a:gd name="T9" fmla="*/ 10 h 32"/>
                <a:gd name="T10" fmla="*/ 54 w 54"/>
                <a:gd name="T11" fmla="*/ 16 h 32"/>
                <a:gd name="T12" fmla="*/ 54 w 54"/>
                <a:gd name="T13" fmla="*/ 16 h 32"/>
                <a:gd name="T14" fmla="*/ 54 w 54"/>
                <a:gd name="T15" fmla="*/ 16 h 32"/>
                <a:gd name="T16" fmla="*/ 52 w 54"/>
                <a:gd name="T17" fmla="*/ 24 h 32"/>
                <a:gd name="T18" fmla="*/ 48 w 54"/>
                <a:gd name="T19" fmla="*/ 28 h 32"/>
                <a:gd name="T20" fmla="*/ 44 w 54"/>
                <a:gd name="T21" fmla="*/ 32 h 32"/>
                <a:gd name="T22" fmla="*/ 38 w 54"/>
                <a:gd name="T23" fmla="*/ 32 h 32"/>
                <a:gd name="T24" fmla="*/ 16 w 54"/>
                <a:gd name="T25" fmla="*/ 32 h 32"/>
                <a:gd name="T26" fmla="*/ 16 w 54"/>
                <a:gd name="T27" fmla="*/ 32 h 32"/>
                <a:gd name="T28" fmla="*/ 10 w 54"/>
                <a:gd name="T29" fmla="*/ 32 h 32"/>
                <a:gd name="T30" fmla="*/ 6 w 54"/>
                <a:gd name="T31" fmla="*/ 28 h 32"/>
                <a:gd name="T32" fmla="*/ 2 w 54"/>
                <a:gd name="T33" fmla="*/ 24 h 32"/>
                <a:gd name="T34" fmla="*/ 0 w 54"/>
                <a:gd name="T35" fmla="*/ 16 h 32"/>
                <a:gd name="T36" fmla="*/ 0 w 54"/>
                <a:gd name="T37" fmla="*/ 16 h 32"/>
                <a:gd name="T38" fmla="*/ 0 w 54"/>
                <a:gd name="T39" fmla="*/ 16 h 32"/>
                <a:gd name="T40" fmla="*/ 2 w 54"/>
                <a:gd name="T41" fmla="*/ 10 h 32"/>
                <a:gd name="T42" fmla="*/ 6 w 54"/>
                <a:gd name="T43" fmla="*/ 6 h 32"/>
                <a:gd name="T44" fmla="*/ 10 w 54"/>
                <a:gd name="T45" fmla="*/ 2 h 32"/>
                <a:gd name="T46" fmla="*/ 16 w 54"/>
                <a:gd name="T47" fmla="*/ 0 h 32"/>
                <a:gd name="T48" fmla="*/ 38 w 54"/>
                <a:gd name="T4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" h="32">
                  <a:moveTo>
                    <a:pt x="38" y="0"/>
                  </a:moveTo>
                  <a:lnTo>
                    <a:pt x="38" y="0"/>
                  </a:lnTo>
                  <a:lnTo>
                    <a:pt x="44" y="2"/>
                  </a:lnTo>
                  <a:lnTo>
                    <a:pt x="48" y="6"/>
                  </a:lnTo>
                  <a:lnTo>
                    <a:pt x="52" y="10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4" y="16"/>
                  </a:lnTo>
                  <a:lnTo>
                    <a:pt x="52" y="24"/>
                  </a:lnTo>
                  <a:lnTo>
                    <a:pt x="48" y="28"/>
                  </a:lnTo>
                  <a:lnTo>
                    <a:pt x="44" y="32"/>
                  </a:lnTo>
                  <a:lnTo>
                    <a:pt x="38" y="32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D2D2A"/>
                </a:solidFill>
              </a:endParaRPr>
            </a:p>
          </p:txBody>
        </p:sp>
        <p:sp>
          <p:nvSpPr>
            <p:cNvPr id="89" name="Freeform 161"/>
            <p:cNvSpPr>
              <a:spLocks/>
            </p:cNvSpPr>
            <p:nvPr/>
          </p:nvSpPr>
          <p:spPr bwMode="auto">
            <a:xfrm>
              <a:off x="7588250" y="2346325"/>
              <a:ext cx="82550" cy="136525"/>
            </a:xfrm>
            <a:custGeom>
              <a:avLst/>
              <a:gdLst>
                <a:gd name="T0" fmla="*/ 52 w 52"/>
                <a:gd name="T1" fmla="*/ 60 h 86"/>
                <a:gd name="T2" fmla="*/ 52 w 52"/>
                <a:gd name="T3" fmla="*/ 60 h 86"/>
                <a:gd name="T4" fmla="*/ 50 w 52"/>
                <a:gd name="T5" fmla="*/ 70 h 86"/>
                <a:gd name="T6" fmla="*/ 44 w 52"/>
                <a:gd name="T7" fmla="*/ 78 h 86"/>
                <a:gd name="T8" fmla="*/ 36 w 52"/>
                <a:gd name="T9" fmla="*/ 84 h 86"/>
                <a:gd name="T10" fmla="*/ 26 w 52"/>
                <a:gd name="T11" fmla="*/ 86 h 86"/>
                <a:gd name="T12" fmla="*/ 26 w 52"/>
                <a:gd name="T13" fmla="*/ 86 h 86"/>
                <a:gd name="T14" fmla="*/ 26 w 52"/>
                <a:gd name="T15" fmla="*/ 86 h 86"/>
                <a:gd name="T16" fmla="*/ 16 w 52"/>
                <a:gd name="T17" fmla="*/ 84 h 86"/>
                <a:gd name="T18" fmla="*/ 8 w 52"/>
                <a:gd name="T19" fmla="*/ 78 h 86"/>
                <a:gd name="T20" fmla="*/ 2 w 52"/>
                <a:gd name="T21" fmla="*/ 70 h 86"/>
                <a:gd name="T22" fmla="*/ 0 w 52"/>
                <a:gd name="T23" fmla="*/ 60 h 86"/>
                <a:gd name="T24" fmla="*/ 0 w 52"/>
                <a:gd name="T25" fmla="*/ 26 h 86"/>
                <a:gd name="T26" fmla="*/ 0 w 52"/>
                <a:gd name="T27" fmla="*/ 26 h 86"/>
                <a:gd name="T28" fmla="*/ 2 w 52"/>
                <a:gd name="T29" fmla="*/ 16 h 86"/>
                <a:gd name="T30" fmla="*/ 8 w 52"/>
                <a:gd name="T31" fmla="*/ 8 h 86"/>
                <a:gd name="T32" fmla="*/ 16 w 52"/>
                <a:gd name="T33" fmla="*/ 2 h 86"/>
                <a:gd name="T34" fmla="*/ 26 w 52"/>
                <a:gd name="T35" fmla="*/ 0 h 86"/>
                <a:gd name="T36" fmla="*/ 26 w 52"/>
                <a:gd name="T37" fmla="*/ 0 h 86"/>
                <a:gd name="T38" fmla="*/ 26 w 52"/>
                <a:gd name="T39" fmla="*/ 0 h 86"/>
                <a:gd name="T40" fmla="*/ 36 w 52"/>
                <a:gd name="T41" fmla="*/ 2 h 86"/>
                <a:gd name="T42" fmla="*/ 44 w 52"/>
                <a:gd name="T43" fmla="*/ 8 h 86"/>
                <a:gd name="T44" fmla="*/ 50 w 52"/>
                <a:gd name="T45" fmla="*/ 16 h 86"/>
                <a:gd name="T46" fmla="*/ 52 w 52"/>
                <a:gd name="T47" fmla="*/ 26 h 86"/>
                <a:gd name="T48" fmla="*/ 52 w 52"/>
                <a:gd name="T49" fmla="*/ 6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86">
                  <a:moveTo>
                    <a:pt x="52" y="60"/>
                  </a:moveTo>
                  <a:lnTo>
                    <a:pt x="52" y="60"/>
                  </a:lnTo>
                  <a:lnTo>
                    <a:pt x="50" y="70"/>
                  </a:lnTo>
                  <a:lnTo>
                    <a:pt x="44" y="78"/>
                  </a:lnTo>
                  <a:lnTo>
                    <a:pt x="36" y="84"/>
                  </a:lnTo>
                  <a:lnTo>
                    <a:pt x="26" y="86"/>
                  </a:lnTo>
                  <a:lnTo>
                    <a:pt x="26" y="86"/>
                  </a:lnTo>
                  <a:lnTo>
                    <a:pt x="26" y="86"/>
                  </a:lnTo>
                  <a:lnTo>
                    <a:pt x="16" y="84"/>
                  </a:lnTo>
                  <a:lnTo>
                    <a:pt x="8" y="78"/>
                  </a:lnTo>
                  <a:lnTo>
                    <a:pt x="2" y="70"/>
                  </a:lnTo>
                  <a:lnTo>
                    <a:pt x="0" y="6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50" y="16"/>
                  </a:lnTo>
                  <a:lnTo>
                    <a:pt x="52" y="26"/>
                  </a:lnTo>
                  <a:lnTo>
                    <a:pt x="52" y="6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D2D2A"/>
                </a:solidFill>
              </a:endParaRPr>
            </a:p>
          </p:txBody>
        </p:sp>
        <p:sp>
          <p:nvSpPr>
            <p:cNvPr id="90" name="Freeform 162"/>
            <p:cNvSpPr>
              <a:spLocks/>
            </p:cNvSpPr>
            <p:nvPr/>
          </p:nvSpPr>
          <p:spPr bwMode="auto">
            <a:xfrm>
              <a:off x="7308850" y="2343150"/>
              <a:ext cx="263525" cy="200025"/>
            </a:xfrm>
            <a:custGeom>
              <a:avLst/>
              <a:gdLst>
                <a:gd name="T0" fmla="*/ 166 w 166"/>
                <a:gd name="T1" fmla="*/ 48 h 126"/>
                <a:gd name="T2" fmla="*/ 166 w 166"/>
                <a:gd name="T3" fmla="*/ 48 h 126"/>
                <a:gd name="T4" fmla="*/ 164 w 166"/>
                <a:gd name="T5" fmla="*/ 38 h 126"/>
                <a:gd name="T6" fmla="*/ 160 w 166"/>
                <a:gd name="T7" fmla="*/ 30 h 126"/>
                <a:gd name="T8" fmla="*/ 152 w 166"/>
                <a:gd name="T9" fmla="*/ 22 h 126"/>
                <a:gd name="T10" fmla="*/ 142 w 166"/>
                <a:gd name="T11" fmla="*/ 14 h 126"/>
                <a:gd name="T12" fmla="*/ 130 w 166"/>
                <a:gd name="T13" fmla="*/ 8 h 126"/>
                <a:gd name="T14" fmla="*/ 116 w 166"/>
                <a:gd name="T15" fmla="*/ 4 h 126"/>
                <a:gd name="T16" fmla="*/ 100 w 166"/>
                <a:gd name="T17" fmla="*/ 0 h 126"/>
                <a:gd name="T18" fmla="*/ 84 w 166"/>
                <a:gd name="T19" fmla="*/ 0 h 126"/>
                <a:gd name="T20" fmla="*/ 84 w 166"/>
                <a:gd name="T21" fmla="*/ 0 h 126"/>
                <a:gd name="T22" fmla="*/ 66 w 166"/>
                <a:gd name="T23" fmla="*/ 0 h 126"/>
                <a:gd name="T24" fmla="*/ 50 w 166"/>
                <a:gd name="T25" fmla="*/ 4 h 126"/>
                <a:gd name="T26" fmla="*/ 36 w 166"/>
                <a:gd name="T27" fmla="*/ 8 h 126"/>
                <a:gd name="T28" fmla="*/ 24 w 166"/>
                <a:gd name="T29" fmla="*/ 14 h 126"/>
                <a:gd name="T30" fmla="*/ 14 w 166"/>
                <a:gd name="T31" fmla="*/ 22 h 126"/>
                <a:gd name="T32" fmla="*/ 6 w 166"/>
                <a:gd name="T33" fmla="*/ 30 h 126"/>
                <a:gd name="T34" fmla="*/ 2 w 166"/>
                <a:gd name="T35" fmla="*/ 38 h 126"/>
                <a:gd name="T36" fmla="*/ 0 w 166"/>
                <a:gd name="T37" fmla="*/ 48 h 126"/>
                <a:gd name="T38" fmla="*/ 0 w 166"/>
                <a:gd name="T39" fmla="*/ 48 h 126"/>
                <a:gd name="T40" fmla="*/ 0 w 166"/>
                <a:gd name="T41" fmla="*/ 54 h 126"/>
                <a:gd name="T42" fmla="*/ 4 w 166"/>
                <a:gd name="T43" fmla="*/ 62 h 126"/>
                <a:gd name="T44" fmla="*/ 8 w 166"/>
                <a:gd name="T45" fmla="*/ 68 h 126"/>
                <a:gd name="T46" fmla="*/ 12 w 166"/>
                <a:gd name="T47" fmla="*/ 74 h 126"/>
                <a:gd name="T48" fmla="*/ 28 w 166"/>
                <a:gd name="T49" fmla="*/ 84 h 126"/>
                <a:gd name="T50" fmla="*/ 46 w 166"/>
                <a:gd name="T51" fmla="*/ 90 h 126"/>
                <a:gd name="T52" fmla="*/ 46 w 166"/>
                <a:gd name="T53" fmla="*/ 90 h 126"/>
                <a:gd name="T54" fmla="*/ 44 w 166"/>
                <a:gd name="T55" fmla="*/ 102 h 126"/>
                <a:gd name="T56" fmla="*/ 40 w 166"/>
                <a:gd name="T57" fmla="*/ 112 h 126"/>
                <a:gd name="T58" fmla="*/ 34 w 166"/>
                <a:gd name="T59" fmla="*/ 120 h 126"/>
                <a:gd name="T60" fmla="*/ 26 w 166"/>
                <a:gd name="T61" fmla="*/ 126 h 126"/>
                <a:gd name="T62" fmla="*/ 26 w 166"/>
                <a:gd name="T63" fmla="*/ 126 h 126"/>
                <a:gd name="T64" fmla="*/ 60 w 166"/>
                <a:gd name="T65" fmla="*/ 114 h 126"/>
                <a:gd name="T66" fmla="*/ 82 w 166"/>
                <a:gd name="T67" fmla="*/ 106 h 126"/>
                <a:gd name="T68" fmla="*/ 100 w 166"/>
                <a:gd name="T69" fmla="*/ 96 h 126"/>
                <a:gd name="T70" fmla="*/ 100 w 166"/>
                <a:gd name="T71" fmla="*/ 96 h 126"/>
                <a:gd name="T72" fmla="*/ 114 w 166"/>
                <a:gd name="T73" fmla="*/ 92 h 126"/>
                <a:gd name="T74" fmla="*/ 126 w 166"/>
                <a:gd name="T75" fmla="*/ 90 h 126"/>
                <a:gd name="T76" fmla="*/ 138 w 166"/>
                <a:gd name="T77" fmla="*/ 84 h 126"/>
                <a:gd name="T78" fmla="*/ 146 w 166"/>
                <a:gd name="T79" fmla="*/ 78 h 126"/>
                <a:gd name="T80" fmla="*/ 154 w 166"/>
                <a:gd name="T81" fmla="*/ 72 h 126"/>
                <a:gd name="T82" fmla="*/ 160 w 166"/>
                <a:gd name="T83" fmla="*/ 64 h 126"/>
                <a:gd name="T84" fmla="*/ 164 w 166"/>
                <a:gd name="T85" fmla="*/ 56 h 126"/>
                <a:gd name="T86" fmla="*/ 166 w 166"/>
                <a:gd name="T87" fmla="*/ 48 h 126"/>
                <a:gd name="T88" fmla="*/ 166 w 166"/>
                <a:gd name="T89" fmla="*/ 4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6" h="126">
                  <a:moveTo>
                    <a:pt x="166" y="48"/>
                  </a:moveTo>
                  <a:lnTo>
                    <a:pt x="166" y="48"/>
                  </a:lnTo>
                  <a:lnTo>
                    <a:pt x="164" y="38"/>
                  </a:lnTo>
                  <a:lnTo>
                    <a:pt x="160" y="30"/>
                  </a:lnTo>
                  <a:lnTo>
                    <a:pt x="152" y="22"/>
                  </a:lnTo>
                  <a:lnTo>
                    <a:pt x="142" y="14"/>
                  </a:lnTo>
                  <a:lnTo>
                    <a:pt x="130" y="8"/>
                  </a:lnTo>
                  <a:lnTo>
                    <a:pt x="116" y="4"/>
                  </a:lnTo>
                  <a:lnTo>
                    <a:pt x="100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66" y="0"/>
                  </a:lnTo>
                  <a:lnTo>
                    <a:pt x="50" y="4"/>
                  </a:lnTo>
                  <a:lnTo>
                    <a:pt x="36" y="8"/>
                  </a:lnTo>
                  <a:lnTo>
                    <a:pt x="24" y="14"/>
                  </a:lnTo>
                  <a:lnTo>
                    <a:pt x="14" y="22"/>
                  </a:lnTo>
                  <a:lnTo>
                    <a:pt x="6" y="30"/>
                  </a:lnTo>
                  <a:lnTo>
                    <a:pt x="2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4" y="62"/>
                  </a:lnTo>
                  <a:lnTo>
                    <a:pt x="8" y="68"/>
                  </a:lnTo>
                  <a:lnTo>
                    <a:pt x="12" y="74"/>
                  </a:lnTo>
                  <a:lnTo>
                    <a:pt x="28" y="84"/>
                  </a:lnTo>
                  <a:lnTo>
                    <a:pt x="46" y="90"/>
                  </a:lnTo>
                  <a:lnTo>
                    <a:pt x="46" y="90"/>
                  </a:lnTo>
                  <a:lnTo>
                    <a:pt x="44" y="102"/>
                  </a:lnTo>
                  <a:lnTo>
                    <a:pt x="40" y="112"/>
                  </a:lnTo>
                  <a:lnTo>
                    <a:pt x="34" y="120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60" y="114"/>
                  </a:lnTo>
                  <a:lnTo>
                    <a:pt x="82" y="106"/>
                  </a:lnTo>
                  <a:lnTo>
                    <a:pt x="100" y="96"/>
                  </a:lnTo>
                  <a:lnTo>
                    <a:pt x="100" y="96"/>
                  </a:lnTo>
                  <a:lnTo>
                    <a:pt x="114" y="92"/>
                  </a:lnTo>
                  <a:lnTo>
                    <a:pt x="126" y="90"/>
                  </a:lnTo>
                  <a:lnTo>
                    <a:pt x="138" y="84"/>
                  </a:lnTo>
                  <a:lnTo>
                    <a:pt x="146" y="78"/>
                  </a:lnTo>
                  <a:lnTo>
                    <a:pt x="154" y="72"/>
                  </a:lnTo>
                  <a:lnTo>
                    <a:pt x="160" y="64"/>
                  </a:lnTo>
                  <a:lnTo>
                    <a:pt x="164" y="56"/>
                  </a:lnTo>
                  <a:lnTo>
                    <a:pt x="166" y="48"/>
                  </a:lnTo>
                  <a:lnTo>
                    <a:pt x="166" y="48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D2D2A"/>
                </a:solidFill>
              </a:endParaRPr>
            </a:p>
          </p:txBody>
        </p:sp>
        <p:sp>
          <p:nvSpPr>
            <p:cNvPr id="91" name="Rectangle 164"/>
            <p:cNvSpPr>
              <a:spLocks noChangeArrowheads="1"/>
            </p:cNvSpPr>
            <p:nvPr/>
          </p:nvSpPr>
          <p:spPr bwMode="auto">
            <a:xfrm>
              <a:off x="7375525" y="2347889"/>
              <a:ext cx="118306" cy="138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 dirty="0">
                  <a:solidFill>
                    <a:srgbClr val="FFFFFF"/>
                  </a:solidFill>
                  <a:latin typeface="Calibri" panose="020F0502020204030204" pitchFamily="34" charset="0"/>
                </a:rPr>
                <a:t>24</a:t>
              </a:r>
              <a:endParaRPr lang="en-US" altLang="en-US" sz="2400" dirty="0">
                <a:solidFill>
                  <a:srgbClr val="2D2D2A"/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6318927" y="2477387"/>
            <a:ext cx="734261" cy="421201"/>
            <a:chOff x="3105877" y="4810017"/>
            <a:chExt cx="1000607" cy="573986"/>
          </a:xfrm>
        </p:grpSpPr>
        <p:sp>
          <p:nvSpPr>
            <p:cNvPr id="93" name="Rectangle 92"/>
            <p:cNvSpPr/>
            <p:nvPr/>
          </p:nvSpPr>
          <p:spPr>
            <a:xfrm>
              <a:off x="3105877" y="4841416"/>
              <a:ext cx="319203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 rot="3515005">
              <a:off x="3305791" y="5013307"/>
              <a:ext cx="421761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608263" y="5182888"/>
              <a:ext cx="319203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 rot="6884848">
              <a:off x="3786563" y="5004106"/>
              <a:ext cx="421761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566138" y="4810017"/>
              <a:ext cx="540346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3608263" y="5257408"/>
              <a:ext cx="126595" cy="12659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3828994" y="5257407"/>
              <a:ext cx="126595" cy="126595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prstClr val="white"/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497275" y="2479098"/>
            <a:ext cx="700641" cy="476436"/>
            <a:chOff x="5095875" y="5105400"/>
            <a:chExt cx="396875" cy="269875"/>
          </a:xfrm>
        </p:grpSpPr>
        <p:sp>
          <p:nvSpPr>
            <p:cNvPr id="101" name="Freeform 234"/>
            <p:cNvSpPr>
              <a:spLocks/>
            </p:cNvSpPr>
            <p:nvPr/>
          </p:nvSpPr>
          <p:spPr bwMode="auto">
            <a:xfrm>
              <a:off x="5130800" y="5105400"/>
              <a:ext cx="333375" cy="190500"/>
            </a:xfrm>
            <a:custGeom>
              <a:avLst/>
              <a:gdLst>
                <a:gd name="T0" fmla="*/ 210 w 210"/>
                <a:gd name="T1" fmla="*/ 112 h 120"/>
                <a:gd name="T2" fmla="*/ 210 w 210"/>
                <a:gd name="T3" fmla="*/ 112 h 120"/>
                <a:gd name="T4" fmla="*/ 210 w 210"/>
                <a:gd name="T5" fmla="*/ 116 h 120"/>
                <a:gd name="T6" fmla="*/ 208 w 210"/>
                <a:gd name="T7" fmla="*/ 118 h 120"/>
                <a:gd name="T8" fmla="*/ 204 w 210"/>
                <a:gd name="T9" fmla="*/ 120 h 120"/>
                <a:gd name="T10" fmla="*/ 200 w 210"/>
                <a:gd name="T11" fmla="*/ 120 h 120"/>
                <a:gd name="T12" fmla="*/ 10 w 210"/>
                <a:gd name="T13" fmla="*/ 120 h 120"/>
                <a:gd name="T14" fmla="*/ 10 w 210"/>
                <a:gd name="T15" fmla="*/ 120 h 120"/>
                <a:gd name="T16" fmla="*/ 6 w 210"/>
                <a:gd name="T17" fmla="*/ 120 h 120"/>
                <a:gd name="T18" fmla="*/ 2 w 210"/>
                <a:gd name="T19" fmla="*/ 118 h 120"/>
                <a:gd name="T20" fmla="*/ 0 w 210"/>
                <a:gd name="T21" fmla="*/ 116 h 120"/>
                <a:gd name="T22" fmla="*/ 0 w 210"/>
                <a:gd name="T23" fmla="*/ 112 h 120"/>
                <a:gd name="T24" fmla="*/ 0 w 210"/>
                <a:gd name="T25" fmla="*/ 8 h 120"/>
                <a:gd name="T26" fmla="*/ 0 w 210"/>
                <a:gd name="T27" fmla="*/ 8 h 120"/>
                <a:gd name="T28" fmla="*/ 0 w 210"/>
                <a:gd name="T29" fmla="*/ 6 h 120"/>
                <a:gd name="T30" fmla="*/ 2 w 210"/>
                <a:gd name="T31" fmla="*/ 2 h 120"/>
                <a:gd name="T32" fmla="*/ 6 w 210"/>
                <a:gd name="T33" fmla="*/ 0 h 120"/>
                <a:gd name="T34" fmla="*/ 10 w 210"/>
                <a:gd name="T35" fmla="*/ 0 h 120"/>
                <a:gd name="T36" fmla="*/ 200 w 210"/>
                <a:gd name="T37" fmla="*/ 0 h 120"/>
                <a:gd name="T38" fmla="*/ 200 w 210"/>
                <a:gd name="T39" fmla="*/ 0 h 120"/>
                <a:gd name="T40" fmla="*/ 204 w 210"/>
                <a:gd name="T41" fmla="*/ 0 h 120"/>
                <a:gd name="T42" fmla="*/ 208 w 210"/>
                <a:gd name="T43" fmla="*/ 2 h 120"/>
                <a:gd name="T44" fmla="*/ 210 w 210"/>
                <a:gd name="T45" fmla="*/ 6 h 120"/>
                <a:gd name="T46" fmla="*/ 210 w 210"/>
                <a:gd name="T47" fmla="*/ 8 h 120"/>
                <a:gd name="T48" fmla="*/ 210 w 210"/>
                <a:gd name="T49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0" h="120">
                  <a:moveTo>
                    <a:pt x="210" y="112"/>
                  </a:moveTo>
                  <a:lnTo>
                    <a:pt x="210" y="112"/>
                  </a:lnTo>
                  <a:lnTo>
                    <a:pt x="210" y="116"/>
                  </a:lnTo>
                  <a:lnTo>
                    <a:pt x="208" y="118"/>
                  </a:lnTo>
                  <a:lnTo>
                    <a:pt x="204" y="120"/>
                  </a:lnTo>
                  <a:lnTo>
                    <a:pt x="200" y="120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6" y="120"/>
                  </a:lnTo>
                  <a:lnTo>
                    <a:pt x="2" y="118"/>
                  </a:lnTo>
                  <a:lnTo>
                    <a:pt x="0" y="116"/>
                  </a:lnTo>
                  <a:lnTo>
                    <a:pt x="0" y="1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04" y="0"/>
                  </a:lnTo>
                  <a:lnTo>
                    <a:pt x="208" y="2"/>
                  </a:lnTo>
                  <a:lnTo>
                    <a:pt x="210" y="6"/>
                  </a:lnTo>
                  <a:lnTo>
                    <a:pt x="210" y="8"/>
                  </a:lnTo>
                  <a:lnTo>
                    <a:pt x="210" y="112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D2D2A"/>
                </a:solidFill>
              </a:endParaRPr>
            </a:p>
          </p:txBody>
        </p:sp>
        <p:sp>
          <p:nvSpPr>
            <p:cNvPr id="102" name="Rectangle 235"/>
            <p:cNvSpPr>
              <a:spLocks noChangeArrowheads="1"/>
            </p:cNvSpPr>
            <p:nvPr/>
          </p:nvSpPr>
          <p:spPr bwMode="auto">
            <a:xfrm>
              <a:off x="5146675" y="5121275"/>
              <a:ext cx="298450" cy="1587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D2D2A"/>
                </a:solidFill>
              </a:endParaRPr>
            </a:p>
          </p:txBody>
        </p:sp>
        <p:sp>
          <p:nvSpPr>
            <p:cNvPr id="103" name="Freeform 236"/>
            <p:cNvSpPr>
              <a:spLocks/>
            </p:cNvSpPr>
            <p:nvPr/>
          </p:nvSpPr>
          <p:spPr bwMode="auto">
            <a:xfrm>
              <a:off x="5095875" y="5314950"/>
              <a:ext cx="396875" cy="60325"/>
            </a:xfrm>
            <a:custGeom>
              <a:avLst/>
              <a:gdLst>
                <a:gd name="T0" fmla="*/ 250 w 250"/>
                <a:gd name="T1" fmla="*/ 38 h 38"/>
                <a:gd name="T2" fmla="*/ 0 w 250"/>
                <a:gd name="T3" fmla="*/ 38 h 38"/>
                <a:gd name="T4" fmla="*/ 24 w 250"/>
                <a:gd name="T5" fmla="*/ 0 h 38"/>
                <a:gd name="T6" fmla="*/ 230 w 250"/>
                <a:gd name="T7" fmla="*/ 0 h 38"/>
                <a:gd name="T8" fmla="*/ 250 w 250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38">
                  <a:moveTo>
                    <a:pt x="250" y="38"/>
                  </a:moveTo>
                  <a:lnTo>
                    <a:pt x="0" y="38"/>
                  </a:lnTo>
                  <a:lnTo>
                    <a:pt x="24" y="0"/>
                  </a:lnTo>
                  <a:lnTo>
                    <a:pt x="230" y="0"/>
                  </a:lnTo>
                  <a:lnTo>
                    <a:pt x="250" y="38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D2D2A"/>
                </a:solidFill>
              </a:endParaRPr>
            </a:p>
          </p:txBody>
        </p:sp>
      </p:grpSp>
      <p:pic>
        <p:nvPicPr>
          <p:cNvPr id="104" name="Picture 47"/>
          <p:cNvPicPr>
            <a:picLocks noChangeAspect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79" y="5603502"/>
            <a:ext cx="362235" cy="27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5" name="Group 104"/>
          <p:cNvGrpSpPr/>
          <p:nvPr/>
        </p:nvGrpSpPr>
        <p:grpSpPr>
          <a:xfrm>
            <a:off x="7565974" y="3783082"/>
            <a:ext cx="353668" cy="440818"/>
            <a:chOff x="7220346" y="307887"/>
            <a:chExt cx="1155654" cy="1440428"/>
          </a:xfrm>
        </p:grpSpPr>
        <p:sp>
          <p:nvSpPr>
            <p:cNvPr id="106" name="Rectangle 17"/>
            <p:cNvSpPr>
              <a:spLocks noChangeArrowheads="1"/>
            </p:cNvSpPr>
            <p:nvPr/>
          </p:nvSpPr>
          <p:spPr bwMode="auto">
            <a:xfrm>
              <a:off x="7421912" y="307887"/>
              <a:ext cx="954088" cy="121602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D2D2A"/>
                </a:solidFill>
              </a:endParaRPr>
            </a:p>
          </p:txBody>
        </p:sp>
        <p:sp>
          <p:nvSpPr>
            <p:cNvPr id="107" name="Rectangle 17"/>
            <p:cNvSpPr>
              <a:spLocks noChangeArrowheads="1"/>
            </p:cNvSpPr>
            <p:nvPr/>
          </p:nvSpPr>
          <p:spPr bwMode="auto">
            <a:xfrm>
              <a:off x="7220346" y="532290"/>
              <a:ext cx="954088" cy="12160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D2D2A"/>
                </a:solidFill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7330855" y="984740"/>
              <a:ext cx="68014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7330855" y="1143000"/>
              <a:ext cx="68014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7330855" y="1295400"/>
              <a:ext cx="68014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7330855" y="1453660"/>
              <a:ext cx="68014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0"/>
          <p:cNvGrpSpPr>
            <a:grpSpLocks noChangeAspect="1"/>
          </p:cNvGrpSpPr>
          <p:nvPr/>
        </p:nvGrpSpPr>
        <p:grpSpPr bwMode="auto">
          <a:xfrm>
            <a:off x="2688460" y="4750556"/>
            <a:ext cx="450568" cy="393154"/>
            <a:chOff x="6306" y="254"/>
            <a:chExt cx="1185" cy="1034"/>
          </a:xfrm>
        </p:grpSpPr>
        <p:sp>
          <p:nvSpPr>
            <p:cNvPr id="113" name="AutoShape 9"/>
            <p:cNvSpPr>
              <a:spLocks noChangeAspect="1" noChangeArrowheads="1" noTextEdit="1"/>
            </p:cNvSpPr>
            <p:nvPr/>
          </p:nvSpPr>
          <p:spPr bwMode="auto">
            <a:xfrm>
              <a:off x="6306" y="254"/>
              <a:ext cx="1185" cy="1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D2D2A"/>
                </a:solidFill>
              </a:endParaRPr>
            </a:p>
          </p:txBody>
        </p:sp>
        <p:sp>
          <p:nvSpPr>
            <p:cNvPr id="114" name="Freeform 11"/>
            <p:cNvSpPr>
              <a:spLocks noEditPoints="1"/>
            </p:cNvSpPr>
            <p:nvPr/>
          </p:nvSpPr>
          <p:spPr bwMode="auto">
            <a:xfrm>
              <a:off x="6306" y="254"/>
              <a:ext cx="606" cy="1034"/>
            </a:xfrm>
            <a:custGeom>
              <a:avLst/>
              <a:gdLst>
                <a:gd name="T0" fmla="*/ 107 w 1211"/>
                <a:gd name="T1" fmla="*/ 2068 h 2068"/>
                <a:gd name="T2" fmla="*/ 95 w 1211"/>
                <a:gd name="T3" fmla="*/ 2068 h 2068"/>
                <a:gd name="T4" fmla="*/ 74 w 1211"/>
                <a:gd name="T5" fmla="*/ 2063 h 2068"/>
                <a:gd name="T6" fmla="*/ 46 w 1211"/>
                <a:gd name="T7" fmla="*/ 2049 h 2068"/>
                <a:gd name="T8" fmla="*/ 17 w 1211"/>
                <a:gd name="T9" fmla="*/ 2021 h 2068"/>
                <a:gd name="T10" fmla="*/ 3 w 1211"/>
                <a:gd name="T11" fmla="*/ 1994 h 2068"/>
                <a:gd name="T12" fmla="*/ 0 w 1211"/>
                <a:gd name="T13" fmla="*/ 1973 h 2068"/>
                <a:gd name="T14" fmla="*/ 0 w 1211"/>
                <a:gd name="T15" fmla="*/ 107 h 2068"/>
                <a:gd name="T16" fmla="*/ 0 w 1211"/>
                <a:gd name="T17" fmla="*/ 95 h 2068"/>
                <a:gd name="T18" fmla="*/ 3 w 1211"/>
                <a:gd name="T19" fmla="*/ 74 h 2068"/>
                <a:gd name="T20" fmla="*/ 17 w 1211"/>
                <a:gd name="T21" fmla="*/ 46 h 2068"/>
                <a:gd name="T22" fmla="*/ 46 w 1211"/>
                <a:gd name="T23" fmla="*/ 17 h 2068"/>
                <a:gd name="T24" fmla="*/ 74 w 1211"/>
                <a:gd name="T25" fmla="*/ 3 h 2068"/>
                <a:gd name="T26" fmla="*/ 95 w 1211"/>
                <a:gd name="T27" fmla="*/ 0 h 2068"/>
                <a:gd name="T28" fmla="*/ 1105 w 1211"/>
                <a:gd name="T29" fmla="*/ 0 h 2068"/>
                <a:gd name="T30" fmla="*/ 1116 w 1211"/>
                <a:gd name="T31" fmla="*/ 0 h 2068"/>
                <a:gd name="T32" fmla="*/ 1137 w 1211"/>
                <a:gd name="T33" fmla="*/ 3 h 2068"/>
                <a:gd name="T34" fmla="*/ 1164 w 1211"/>
                <a:gd name="T35" fmla="*/ 17 h 2068"/>
                <a:gd name="T36" fmla="*/ 1194 w 1211"/>
                <a:gd name="T37" fmla="*/ 46 h 2068"/>
                <a:gd name="T38" fmla="*/ 1206 w 1211"/>
                <a:gd name="T39" fmla="*/ 74 h 2068"/>
                <a:gd name="T40" fmla="*/ 1211 w 1211"/>
                <a:gd name="T41" fmla="*/ 95 h 2068"/>
                <a:gd name="T42" fmla="*/ 1211 w 1211"/>
                <a:gd name="T43" fmla="*/ 1961 h 2068"/>
                <a:gd name="T44" fmla="*/ 1211 w 1211"/>
                <a:gd name="T45" fmla="*/ 1973 h 2068"/>
                <a:gd name="T46" fmla="*/ 1206 w 1211"/>
                <a:gd name="T47" fmla="*/ 1994 h 2068"/>
                <a:gd name="T48" fmla="*/ 1194 w 1211"/>
                <a:gd name="T49" fmla="*/ 2021 h 2068"/>
                <a:gd name="T50" fmla="*/ 1164 w 1211"/>
                <a:gd name="T51" fmla="*/ 2049 h 2068"/>
                <a:gd name="T52" fmla="*/ 1137 w 1211"/>
                <a:gd name="T53" fmla="*/ 2063 h 2068"/>
                <a:gd name="T54" fmla="*/ 1116 w 1211"/>
                <a:gd name="T55" fmla="*/ 2068 h 2068"/>
                <a:gd name="T56" fmla="*/ 606 w 1211"/>
                <a:gd name="T57" fmla="*/ 1961 h 2068"/>
                <a:gd name="T58" fmla="*/ 621 w 1211"/>
                <a:gd name="T59" fmla="*/ 1960 h 2068"/>
                <a:gd name="T60" fmla="*/ 646 w 1211"/>
                <a:gd name="T61" fmla="*/ 1950 h 2068"/>
                <a:gd name="T62" fmla="*/ 665 w 1211"/>
                <a:gd name="T63" fmla="*/ 1929 h 2068"/>
                <a:gd name="T64" fmla="*/ 675 w 1211"/>
                <a:gd name="T65" fmla="*/ 1904 h 2068"/>
                <a:gd name="T66" fmla="*/ 677 w 1211"/>
                <a:gd name="T67" fmla="*/ 1890 h 2068"/>
                <a:gd name="T68" fmla="*/ 672 w 1211"/>
                <a:gd name="T69" fmla="*/ 1862 h 2068"/>
                <a:gd name="T70" fmla="*/ 656 w 1211"/>
                <a:gd name="T71" fmla="*/ 1840 h 2068"/>
                <a:gd name="T72" fmla="*/ 633 w 1211"/>
                <a:gd name="T73" fmla="*/ 1824 h 2068"/>
                <a:gd name="T74" fmla="*/ 606 w 1211"/>
                <a:gd name="T75" fmla="*/ 1819 h 2068"/>
                <a:gd name="T76" fmla="*/ 592 w 1211"/>
                <a:gd name="T77" fmla="*/ 1821 h 2068"/>
                <a:gd name="T78" fmla="*/ 565 w 1211"/>
                <a:gd name="T79" fmla="*/ 1831 h 2068"/>
                <a:gd name="T80" fmla="*/ 546 w 1211"/>
                <a:gd name="T81" fmla="*/ 1850 h 2068"/>
                <a:gd name="T82" fmla="*/ 536 w 1211"/>
                <a:gd name="T83" fmla="*/ 1875 h 2068"/>
                <a:gd name="T84" fmla="*/ 535 w 1211"/>
                <a:gd name="T85" fmla="*/ 1890 h 2068"/>
                <a:gd name="T86" fmla="*/ 540 w 1211"/>
                <a:gd name="T87" fmla="*/ 1917 h 2068"/>
                <a:gd name="T88" fmla="*/ 555 w 1211"/>
                <a:gd name="T89" fmla="*/ 1941 h 2068"/>
                <a:gd name="T90" fmla="*/ 579 w 1211"/>
                <a:gd name="T91" fmla="*/ 1956 h 2068"/>
                <a:gd name="T92" fmla="*/ 606 w 1211"/>
                <a:gd name="T93" fmla="*/ 1961 h 2068"/>
                <a:gd name="T94" fmla="*/ 1069 w 1211"/>
                <a:gd name="T95" fmla="*/ 213 h 2068"/>
                <a:gd name="T96" fmla="*/ 107 w 1211"/>
                <a:gd name="T97" fmla="*/ 213 h 2068"/>
                <a:gd name="T98" fmla="*/ 142 w 1211"/>
                <a:gd name="T99" fmla="*/ 1713 h 2068"/>
                <a:gd name="T100" fmla="*/ 1105 w 1211"/>
                <a:gd name="T101" fmla="*/ 1713 h 2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11" h="2068">
                  <a:moveTo>
                    <a:pt x="1105" y="2068"/>
                  </a:moveTo>
                  <a:lnTo>
                    <a:pt x="107" y="2068"/>
                  </a:lnTo>
                  <a:lnTo>
                    <a:pt x="107" y="2068"/>
                  </a:lnTo>
                  <a:lnTo>
                    <a:pt x="95" y="2068"/>
                  </a:lnTo>
                  <a:lnTo>
                    <a:pt x="85" y="2066"/>
                  </a:lnTo>
                  <a:lnTo>
                    <a:pt x="74" y="2063"/>
                  </a:lnTo>
                  <a:lnTo>
                    <a:pt x="64" y="2060"/>
                  </a:lnTo>
                  <a:lnTo>
                    <a:pt x="46" y="2049"/>
                  </a:lnTo>
                  <a:lnTo>
                    <a:pt x="30" y="2038"/>
                  </a:lnTo>
                  <a:lnTo>
                    <a:pt x="17" y="2021"/>
                  </a:lnTo>
                  <a:lnTo>
                    <a:pt x="8" y="2004"/>
                  </a:lnTo>
                  <a:lnTo>
                    <a:pt x="3" y="1994"/>
                  </a:lnTo>
                  <a:lnTo>
                    <a:pt x="2" y="1983"/>
                  </a:lnTo>
                  <a:lnTo>
                    <a:pt x="0" y="1973"/>
                  </a:lnTo>
                  <a:lnTo>
                    <a:pt x="0" y="1961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0" y="95"/>
                  </a:lnTo>
                  <a:lnTo>
                    <a:pt x="2" y="85"/>
                  </a:lnTo>
                  <a:lnTo>
                    <a:pt x="3" y="74"/>
                  </a:lnTo>
                  <a:lnTo>
                    <a:pt x="8" y="64"/>
                  </a:lnTo>
                  <a:lnTo>
                    <a:pt x="17" y="46"/>
                  </a:lnTo>
                  <a:lnTo>
                    <a:pt x="30" y="30"/>
                  </a:lnTo>
                  <a:lnTo>
                    <a:pt x="46" y="17"/>
                  </a:lnTo>
                  <a:lnTo>
                    <a:pt x="64" y="8"/>
                  </a:lnTo>
                  <a:lnTo>
                    <a:pt x="74" y="3"/>
                  </a:lnTo>
                  <a:lnTo>
                    <a:pt x="85" y="2"/>
                  </a:lnTo>
                  <a:lnTo>
                    <a:pt x="95" y="0"/>
                  </a:lnTo>
                  <a:lnTo>
                    <a:pt x="107" y="0"/>
                  </a:lnTo>
                  <a:lnTo>
                    <a:pt x="1105" y="0"/>
                  </a:lnTo>
                  <a:lnTo>
                    <a:pt x="1105" y="0"/>
                  </a:lnTo>
                  <a:lnTo>
                    <a:pt x="1116" y="0"/>
                  </a:lnTo>
                  <a:lnTo>
                    <a:pt x="1127" y="2"/>
                  </a:lnTo>
                  <a:lnTo>
                    <a:pt x="1137" y="3"/>
                  </a:lnTo>
                  <a:lnTo>
                    <a:pt x="1147" y="8"/>
                  </a:lnTo>
                  <a:lnTo>
                    <a:pt x="1164" y="17"/>
                  </a:lnTo>
                  <a:lnTo>
                    <a:pt x="1181" y="30"/>
                  </a:lnTo>
                  <a:lnTo>
                    <a:pt x="1194" y="46"/>
                  </a:lnTo>
                  <a:lnTo>
                    <a:pt x="1203" y="64"/>
                  </a:lnTo>
                  <a:lnTo>
                    <a:pt x="1206" y="74"/>
                  </a:lnTo>
                  <a:lnTo>
                    <a:pt x="1210" y="85"/>
                  </a:lnTo>
                  <a:lnTo>
                    <a:pt x="1211" y="95"/>
                  </a:lnTo>
                  <a:lnTo>
                    <a:pt x="1211" y="107"/>
                  </a:lnTo>
                  <a:lnTo>
                    <a:pt x="1211" y="1961"/>
                  </a:lnTo>
                  <a:lnTo>
                    <a:pt x="1211" y="1961"/>
                  </a:lnTo>
                  <a:lnTo>
                    <a:pt x="1211" y="1973"/>
                  </a:lnTo>
                  <a:lnTo>
                    <a:pt x="1210" y="1983"/>
                  </a:lnTo>
                  <a:lnTo>
                    <a:pt x="1206" y="1994"/>
                  </a:lnTo>
                  <a:lnTo>
                    <a:pt x="1203" y="2004"/>
                  </a:lnTo>
                  <a:lnTo>
                    <a:pt x="1194" y="2021"/>
                  </a:lnTo>
                  <a:lnTo>
                    <a:pt x="1181" y="2038"/>
                  </a:lnTo>
                  <a:lnTo>
                    <a:pt x="1164" y="2049"/>
                  </a:lnTo>
                  <a:lnTo>
                    <a:pt x="1147" y="2060"/>
                  </a:lnTo>
                  <a:lnTo>
                    <a:pt x="1137" y="2063"/>
                  </a:lnTo>
                  <a:lnTo>
                    <a:pt x="1127" y="2066"/>
                  </a:lnTo>
                  <a:lnTo>
                    <a:pt x="1116" y="2068"/>
                  </a:lnTo>
                  <a:lnTo>
                    <a:pt x="1105" y="2068"/>
                  </a:lnTo>
                  <a:close/>
                  <a:moveTo>
                    <a:pt x="606" y="1961"/>
                  </a:moveTo>
                  <a:lnTo>
                    <a:pt x="606" y="1961"/>
                  </a:lnTo>
                  <a:lnTo>
                    <a:pt x="621" y="1960"/>
                  </a:lnTo>
                  <a:lnTo>
                    <a:pt x="633" y="1956"/>
                  </a:lnTo>
                  <a:lnTo>
                    <a:pt x="646" y="1950"/>
                  </a:lnTo>
                  <a:lnTo>
                    <a:pt x="656" y="1941"/>
                  </a:lnTo>
                  <a:lnTo>
                    <a:pt x="665" y="1929"/>
                  </a:lnTo>
                  <a:lnTo>
                    <a:pt x="672" y="1917"/>
                  </a:lnTo>
                  <a:lnTo>
                    <a:pt x="675" y="1904"/>
                  </a:lnTo>
                  <a:lnTo>
                    <a:pt x="677" y="1890"/>
                  </a:lnTo>
                  <a:lnTo>
                    <a:pt x="677" y="1890"/>
                  </a:lnTo>
                  <a:lnTo>
                    <a:pt x="675" y="1875"/>
                  </a:lnTo>
                  <a:lnTo>
                    <a:pt x="672" y="1862"/>
                  </a:lnTo>
                  <a:lnTo>
                    <a:pt x="665" y="1850"/>
                  </a:lnTo>
                  <a:lnTo>
                    <a:pt x="656" y="1840"/>
                  </a:lnTo>
                  <a:lnTo>
                    <a:pt x="646" y="1831"/>
                  </a:lnTo>
                  <a:lnTo>
                    <a:pt x="633" y="1824"/>
                  </a:lnTo>
                  <a:lnTo>
                    <a:pt x="621" y="1821"/>
                  </a:lnTo>
                  <a:lnTo>
                    <a:pt x="606" y="1819"/>
                  </a:lnTo>
                  <a:lnTo>
                    <a:pt x="606" y="1819"/>
                  </a:lnTo>
                  <a:lnTo>
                    <a:pt x="592" y="1821"/>
                  </a:lnTo>
                  <a:lnTo>
                    <a:pt x="579" y="1824"/>
                  </a:lnTo>
                  <a:lnTo>
                    <a:pt x="565" y="1831"/>
                  </a:lnTo>
                  <a:lnTo>
                    <a:pt x="555" y="1840"/>
                  </a:lnTo>
                  <a:lnTo>
                    <a:pt x="546" y="1850"/>
                  </a:lnTo>
                  <a:lnTo>
                    <a:pt x="540" y="1862"/>
                  </a:lnTo>
                  <a:lnTo>
                    <a:pt x="536" y="1875"/>
                  </a:lnTo>
                  <a:lnTo>
                    <a:pt x="535" y="1890"/>
                  </a:lnTo>
                  <a:lnTo>
                    <a:pt x="535" y="1890"/>
                  </a:lnTo>
                  <a:lnTo>
                    <a:pt x="536" y="1904"/>
                  </a:lnTo>
                  <a:lnTo>
                    <a:pt x="540" y="1917"/>
                  </a:lnTo>
                  <a:lnTo>
                    <a:pt x="546" y="1929"/>
                  </a:lnTo>
                  <a:lnTo>
                    <a:pt x="555" y="1941"/>
                  </a:lnTo>
                  <a:lnTo>
                    <a:pt x="565" y="1950"/>
                  </a:lnTo>
                  <a:lnTo>
                    <a:pt x="579" y="1956"/>
                  </a:lnTo>
                  <a:lnTo>
                    <a:pt x="592" y="1960"/>
                  </a:lnTo>
                  <a:lnTo>
                    <a:pt x="606" y="1961"/>
                  </a:lnTo>
                  <a:close/>
                  <a:moveTo>
                    <a:pt x="1105" y="213"/>
                  </a:moveTo>
                  <a:lnTo>
                    <a:pt x="1069" y="213"/>
                  </a:lnTo>
                  <a:lnTo>
                    <a:pt x="142" y="213"/>
                  </a:lnTo>
                  <a:lnTo>
                    <a:pt x="107" y="213"/>
                  </a:lnTo>
                  <a:lnTo>
                    <a:pt x="107" y="1713"/>
                  </a:lnTo>
                  <a:lnTo>
                    <a:pt x="142" y="1713"/>
                  </a:lnTo>
                  <a:lnTo>
                    <a:pt x="1069" y="1713"/>
                  </a:lnTo>
                  <a:lnTo>
                    <a:pt x="1105" y="1713"/>
                  </a:lnTo>
                  <a:lnTo>
                    <a:pt x="1105" y="213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D2D2A"/>
                </a:solidFill>
              </a:endParaRPr>
            </a:p>
          </p:txBody>
        </p:sp>
        <p:sp>
          <p:nvSpPr>
            <p:cNvPr id="115" name="Freeform 12"/>
            <p:cNvSpPr>
              <a:spLocks/>
            </p:cNvSpPr>
            <p:nvPr/>
          </p:nvSpPr>
          <p:spPr bwMode="auto">
            <a:xfrm>
              <a:off x="6306" y="254"/>
              <a:ext cx="606" cy="1034"/>
            </a:xfrm>
            <a:custGeom>
              <a:avLst/>
              <a:gdLst>
                <a:gd name="T0" fmla="*/ 1105 w 1211"/>
                <a:gd name="T1" fmla="*/ 2068 h 2068"/>
                <a:gd name="T2" fmla="*/ 107 w 1211"/>
                <a:gd name="T3" fmla="*/ 2068 h 2068"/>
                <a:gd name="T4" fmla="*/ 107 w 1211"/>
                <a:gd name="T5" fmla="*/ 2068 h 2068"/>
                <a:gd name="T6" fmla="*/ 95 w 1211"/>
                <a:gd name="T7" fmla="*/ 2068 h 2068"/>
                <a:gd name="T8" fmla="*/ 85 w 1211"/>
                <a:gd name="T9" fmla="*/ 2066 h 2068"/>
                <a:gd name="T10" fmla="*/ 74 w 1211"/>
                <a:gd name="T11" fmla="*/ 2063 h 2068"/>
                <a:gd name="T12" fmla="*/ 64 w 1211"/>
                <a:gd name="T13" fmla="*/ 2060 h 2068"/>
                <a:gd name="T14" fmla="*/ 46 w 1211"/>
                <a:gd name="T15" fmla="*/ 2049 h 2068"/>
                <a:gd name="T16" fmla="*/ 30 w 1211"/>
                <a:gd name="T17" fmla="*/ 2038 h 2068"/>
                <a:gd name="T18" fmla="*/ 17 w 1211"/>
                <a:gd name="T19" fmla="*/ 2021 h 2068"/>
                <a:gd name="T20" fmla="*/ 8 w 1211"/>
                <a:gd name="T21" fmla="*/ 2004 h 2068"/>
                <a:gd name="T22" fmla="*/ 3 w 1211"/>
                <a:gd name="T23" fmla="*/ 1994 h 2068"/>
                <a:gd name="T24" fmla="*/ 2 w 1211"/>
                <a:gd name="T25" fmla="*/ 1983 h 2068"/>
                <a:gd name="T26" fmla="*/ 0 w 1211"/>
                <a:gd name="T27" fmla="*/ 1973 h 2068"/>
                <a:gd name="T28" fmla="*/ 0 w 1211"/>
                <a:gd name="T29" fmla="*/ 1961 h 2068"/>
                <a:gd name="T30" fmla="*/ 0 w 1211"/>
                <a:gd name="T31" fmla="*/ 107 h 2068"/>
                <a:gd name="T32" fmla="*/ 0 w 1211"/>
                <a:gd name="T33" fmla="*/ 107 h 2068"/>
                <a:gd name="T34" fmla="*/ 0 w 1211"/>
                <a:gd name="T35" fmla="*/ 95 h 2068"/>
                <a:gd name="T36" fmla="*/ 2 w 1211"/>
                <a:gd name="T37" fmla="*/ 85 h 2068"/>
                <a:gd name="T38" fmla="*/ 3 w 1211"/>
                <a:gd name="T39" fmla="*/ 74 h 2068"/>
                <a:gd name="T40" fmla="*/ 8 w 1211"/>
                <a:gd name="T41" fmla="*/ 64 h 2068"/>
                <a:gd name="T42" fmla="*/ 17 w 1211"/>
                <a:gd name="T43" fmla="*/ 46 h 2068"/>
                <a:gd name="T44" fmla="*/ 30 w 1211"/>
                <a:gd name="T45" fmla="*/ 30 h 2068"/>
                <a:gd name="T46" fmla="*/ 46 w 1211"/>
                <a:gd name="T47" fmla="*/ 17 h 2068"/>
                <a:gd name="T48" fmla="*/ 64 w 1211"/>
                <a:gd name="T49" fmla="*/ 8 h 2068"/>
                <a:gd name="T50" fmla="*/ 74 w 1211"/>
                <a:gd name="T51" fmla="*/ 3 h 2068"/>
                <a:gd name="T52" fmla="*/ 85 w 1211"/>
                <a:gd name="T53" fmla="*/ 2 h 2068"/>
                <a:gd name="T54" fmla="*/ 95 w 1211"/>
                <a:gd name="T55" fmla="*/ 0 h 2068"/>
                <a:gd name="T56" fmla="*/ 107 w 1211"/>
                <a:gd name="T57" fmla="*/ 0 h 2068"/>
                <a:gd name="T58" fmla="*/ 1105 w 1211"/>
                <a:gd name="T59" fmla="*/ 0 h 2068"/>
                <a:gd name="T60" fmla="*/ 1105 w 1211"/>
                <a:gd name="T61" fmla="*/ 0 h 2068"/>
                <a:gd name="T62" fmla="*/ 1116 w 1211"/>
                <a:gd name="T63" fmla="*/ 0 h 2068"/>
                <a:gd name="T64" fmla="*/ 1127 w 1211"/>
                <a:gd name="T65" fmla="*/ 2 h 2068"/>
                <a:gd name="T66" fmla="*/ 1137 w 1211"/>
                <a:gd name="T67" fmla="*/ 3 h 2068"/>
                <a:gd name="T68" fmla="*/ 1147 w 1211"/>
                <a:gd name="T69" fmla="*/ 8 h 2068"/>
                <a:gd name="T70" fmla="*/ 1164 w 1211"/>
                <a:gd name="T71" fmla="*/ 17 h 2068"/>
                <a:gd name="T72" fmla="*/ 1181 w 1211"/>
                <a:gd name="T73" fmla="*/ 30 h 2068"/>
                <a:gd name="T74" fmla="*/ 1194 w 1211"/>
                <a:gd name="T75" fmla="*/ 46 h 2068"/>
                <a:gd name="T76" fmla="*/ 1203 w 1211"/>
                <a:gd name="T77" fmla="*/ 64 h 2068"/>
                <a:gd name="T78" fmla="*/ 1206 w 1211"/>
                <a:gd name="T79" fmla="*/ 74 h 2068"/>
                <a:gd name="T80" fmla="*/ 1210 w 1211"/>
                <a:gd name="T81" fmla="*/ 85 h 2068"/>
                <a:gd name="T82" fmla="*/ 1211 w 1211"/>
                <a:gd name="T83" fmla="*/ 95 h 2068"/>
                <a:gd name="T84" fmla="*/ 1211 w 1211"/>
                <a:gd name="T85" fmla="*/ 107 h 2068"/>
                <a:gd name="T86" fmla="*/ 1211 w 1211"/>
                <a:gd name="T87" fmla="*/ 1961 h 2068"/>
                <a:gd name="T88" fmla="*/ 1211 w 1211"/>
                <a:gd name="T89" fmla="*/ 1961 h 2068"/>
                <a:gd name="T90" fmla="*/ 1211 w 1211"/>
                <a:gd name="T91" fmla="*/ 1973 h 2068"/>
                <a:gd name="T92" fmla="*/ 1210 w 1211"/>
                <a:gd name="T93" fmla="*/ 1983 h 2068"/>
                <a:gd name="T94" fmla="*/ 1206 w 1211"/>
                <a:gd name="T95" fmla="*/ 1994 h 2068"/>
                <a:gd name="T96" fmla="*/ 1203 w 1211"/>
                <a:gd name="T97" fmla="*/ 2004 h 2068"/>
                <a:gd name="T98" fmla="*/ 1194 w 1211"/>
                <a:gd name="T99" fmla="*/ 2021 h 2068"/>
                <a:gd name="T100" fmla="*/ 1181 w 1211"/>
                <a:gd name="T101" fmla="*/ 2038 h 2068"/>
                <a:gd name="T102" fmla="*/ 1164 w 1211"/>
                <a:gd name="T103" fmla="*/ 2049 h 2068"/>
                <a:gd name="T104" fmla="*/ 1147 w 1211"/>
                <a:gd name="T105" fmla="*/ 2060 h 2068"/>
                <a:gd name="T106" fmla="*/ 1137 w 1211"/>
                <a:gd name="T107" fmla="*/ 2063 h 2068"/>
                <a:gd name="T108" fmla="*/ 1127 w 1211"/>
                <a:gd name="T109" fmla="*/ 2066 h 2068"/>
                <a:gd name="T110" fmla="*/ 1116 w 1211"/>
                <a:gd name="T111" fmla="*/ 2068 h 2068"/>
                <a:gd name="T112" fmla="*/ 1105 w 1211"/>
                <a:gd name="T113" fmla="*/ 2068 h 2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11" h="2068">
                  <a:moveTo>
                    <a:pt x="1105" y="2068"/>
                  </a:moveTo>
                  <a:lnTo>
                    <a:pt x="107" y="2068"/>
                  </a:lnTo>
                  <a:lnTo>
                    <a:pt x="107" y="2068"/>
                  </a:lnTo>
                  <a:lnTo>
                    <a:pt x="95" y="2068"/>
                  </a:lnTo>
                  <a:lnTo>
                    <a:pt x="85" y="2066"/>
                  </a:lnTo>
                  <a:lnTo>
                    <a:pt x="74" y="2063"/>
                  </a:lnTo>
                  <a:lnTo>
                    <a:pt x="64" y="2060"/>
                  </a:lnTo>
                  <a:lnTo>
                    <a:pt x="46" y="2049"/>
                  </a:lnTo>
                  <a:lnTo>
                    <a:pt x="30" y="2038"/>
                  </a:lnTo>
                  <a:lnTo>
                    <a:pt x="17" y="2021"/>
                  </a:lnTo>
                  <a:lnTo>
                    <a:pt x="8" y="2004"/>
                  </a:lnTo>
                  <a:lnTo>
                    <a:pt x="3" y="1994"/>
                  </a:lnTo>
                  <a:lnTo>
                    <a:pt x="2" y="1983"/>
                  </a:lnTo>
                  <a:lnTo>
                    <a:pt x="0" y="1973"/>
                  </a:lnTo>
                  <a:lnTo>
                    <a:pt x="0" y="1961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0" y="95"/>
                  </a:lnTo>
                  <a:lnTo>
                    <a:pt x="2" y="85"/>
                  </a:lnTo>
                  <a:lnTo>
                    <a:pt x="3" y="74"/>
                  </a:lnTo>
                  <a:lnTo>
                    <a:pt x="8" y="64"/>
                  </a:lnTo>
                  <a:lnTo>
                    <a:pt x="17" y="46"/>
                  </a:lnTo>
                  <a:lnTo>
                    <a:pt x="30" y="30"/>
                  </a:lnTo>
                  <a:lnTo>
                    <a:pt x="46" y="17"/>
                  </a:lnTo>
                  <a:lnTo>
                    <a:pt x="64" y="8"/>
                  </a:lnTo>
                  <a:lnTo>
                    <a:pt x="74" y="3"/>
                  </a:lnTo>
                  <a:lnTo>
                    <a:pt x="85" y="2"/>
                  </a:lnTo>
                  <a:lnTo>
                    <a:pt x="95" y="0"/>
                  </a:lnTo>
                  <a:lnTo>
                    <a:pt x="107" y="0"/>
                  </a:lnTo>
                  <a:lnTo>
                    <a:pt x="1105" y="0"/>
                  </a:lnTo>
                  <a:lnTo>
                    <a:pt x="1105" y="0"/>
                  </a:lnTo>
                  <a:lnTo>
                    <a:pt x="1116" y="0"/>
                  </a:lnTo>
                  <a:lnTo>
                    <a:pt x="1127" y="2"/>
                  </a:lnTo>
                  <a:lnTo>
                    <a:pt x="1137" y="3"/>
                  </a:lnTo>
                  <a:lnTo>
                    <a:pt x="1147" y="8"/>
                  </a:lnTo>
                  <a:lnTo>
                    <a:pt x="1164" y="17"/>
                  </a:lnTo>
                  <a:lnTo>
                    <a:pt x="1181" y="30"/>
                  </a:lnTo>
                  <a:lnTo>
                    <a:pt x="1194" y="46"/>
                  </a:lnTo>
                  <a:lnTo>
                    <a:pt x="1203" y="64"/>
                  </a:lnTo>
                  <a:lnTo>
                    <a:pt x="1206" y="74"/>
                  </a:lnTo>
                  <a:lnTo>
                    <a:pt x="1210" y="85"/>
                  </a:lnTo>
                  <a:lnTo>
                    <a:pt x="1211" y="95"/>
                  </a:lnTo>
                  <a:lnTo>
                    <a:pt x="1211" y="107"/>
                  </a:lnTo>
                  <a:lnTo>
                    <a:pt x="1211" y="1961"/>
                  </a:lnTo>
                  <a:lnTo>
                    <a:pt x="1211" y="1961"/>
                  </a:lnTo>
                  <a:lnTo>
                    <a:pt x="1211" y="1973"/>
                  </a:lnTo>
                  <a:lnTo>
                    <a:pt x="1210" y="1983"/>
                  </a:lnTo>
                  <a:lnTo>
                    <a:pt x="1206" y="1994"/>
                  </a:lnTo>
                  <a:lnTo>
                    <a:pt x="1203" y="2004"/>
                  </a:lnTo>
                  <a:lnTo>
                    <a:pt x="1194" y="2021"/>
                  </a:lnTo>
                  <a:lnTo>
                    <a:pt x="1181" y="2038"/>
                  </a:lnTo>
                  <a:lnTo>
                    <a:pt x="1164" y="2049"/>
                  </a:lnTo>
                  <a:lnTo>
                    <a:pt x="1147" y="2060"/>
                  </a:lnTo>
                  <a:lnTo>
                    <a:pt x="1137" y="2063"/>
                  </a:lnTo>
                  <a:lnTo>
                    <a:pt x="1127" y="2066"/>
                  </a:lnTo>
                  <a:lnTo>
                    <a:pt x="1116" y="2068"/>
                  </a:lnTo>
                  <a:lnTo>
                    <a:pt x="1105" y="20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D2D2A"/>
                </a:solidFill>
              </a:endParaRPr>
            </a:p>
          </p:txBody>
        </p:sp>
        <p:sp>
          <p:nvSpPr>
            <p:cNvPr id="116" name="Freeform 13"/>
            <p:cNvSpPr>
              <a:spLocks/>
            </p:cNvSpPr>
            <p:nvPr/>
          </p:nvSpPr>
          <p:spPr bwMode="auto">
            <a:xfrm>
              <a:off x="6573" y="1164"/>
              <a:ext cx="71" cy="71"/>
            </a:xfrm>
            <a:custGeom>
              <a:avLst/>
              <a:gdLst>
                <a:gd name="T0" fmla="*/ 71 w 142"/>
                <a:gd name="T1" fmla="*/ 142 h 142"/>
                <a:gd name="T2" fmla="*/ 71 w 142"/>
                <a:gd name="T3" fmla="*/ 142 h 142"/>
                <a:gd name="T4" fmla="*/ 86 w 142"/>
                <a:gd name="T5" fmla="*/ 141 h 142"/>
                <a:gd name="T6" fmla="*/ 98 w 142"/>
                <a:gd name="T7" fmla="*/ 137 h 142"/>
                <a:gd name="T8" fmla="*/ 111 w 142"/>
                <a:gd name="T9" fmla="*/ 131 h 142"/>
                <a:gd name="T10" fmla="*/ 121 w 142"/>
                <a:gd name="T11" fmla="*/ 122 h 142"/>
                <a:gd name="T12" fmla="*/ 130 w 142"/>
                <a:gd name="T13" fmla="*/ 110 h 142"/>
                <a:gd name="T14" fmla="*/ 137 w 142"/>
                <a:gd name="T15" fmla="*/ 98 h 142"/>
                <a:gd name="T16" fmla="*/ 140 w 142"/>
                <a:gd name="T17" fmla="*/ 85 h 142"/>
                <a:gd name="T18" fmla="*/ 142 w 142"/>
                <a:gd name="T19" fmla="*/ 71 h 142"/>
                <a:gd name="T20" fmla="*/ 142 w 142"/>
                <a:gd name="T21" fmla="*/ 71 h 142"/>
                <a:gd name="T22" fmla="*/ 140 w 142"/>
                <a:gd name="T23" fmla="*/ 56 h 142"/>
                <a:gd name="T24" fmla="*/ 137 w 142"/>
                <a:gd name="T25" fmla="*/ 43 h 142"/>
                <a:gd name="T26" fmla="*/ 130 w 142"/>
                <a:gd name="T27" fmla="*/ 31 h 142"/>
                <a:gd name="T28" fmla="*/ 121 w 142"/>
                <a:gd name="T29" fmla="*/ 21 h 142"/>
                <a:gd name="T30" fmla="*/ 111 w 142"/>
                <a:gd name="T31" fmla="*/ 12 h 142"/>
                <a:gd name="T32" fmla="*/ 98 w 142"/>
                <a:gd name="T33" fmla="*/ 5 h 142"/>
                <a:gd name="T34" fmla="*/ 86 w 142"/>
                <a:gd name="T35" fmla="*/ 2 h 142"/>
                <a:gd name="T36" fmla="*/ 71 w 142"/>
                <a:gd name="T37" fmla="*/ 0 h 142"/>
                <a:gd name="T38" fmla="*/ 71 w 142"/>
                <a:gd name="T39" fmla="*/ 0 h 142"/>
                <a:gd name="T40" fmla="*/ 57 w 142"/>
                <a:gd name="T41" fmla="*/ 2 h 142"/>
                <a:gd name="T42" fmla="*/ 44 w 142"/>
                <a:gd name="T43" fmla="*/ 5 h 142"/>
                <a:gd name="T44" fmla="*/ 30 w 142"/>
                <a:gd name="T45" fmla="*/ 12 h 142"/>
                <a:gd name="T46" fmla="*/ 20 w 142"/>
                <a:gd name="T47" fmla="*/ 21 h 142"/>
                <a:gd name="T48" fmla="*/ 11 w 142"/>
                <a:gd name="T49" fmla="*/ 31 h 142"/>
                <a:gd name="T50" fmla="*/ 5 w 142"/>
                <a:gd name="T51" fmla="*/ 43 h 142"/>
                <a:gd name="T52" fmla="*/ 1 w 142"/>
                <a:gd name="T53" fmla="*/ 56 h 142"/>
                <a:gd name="T54" fmla="*/ 0 w 142"/>
                <a:gd name="T55" fmla="*/ 71 h 142"/>
                <a:gd name="T56" fmla="*/ 0 w 142"/>
                <a:gd name="T57" fmla="*/ 71 h 142"/>
                <a:gd name="T58" fmla="*/ 1 w 142"/>
                <a:gd name="T59" fmla="*/ 85 h 142"/>
                <a:gd name="T60" fmla="*/ 5 w 142"/>
                <a:gd name="T61" fmla="*/ 98 h 142"/>
                <a:gd name="T62" fmla="*/ 11 w 142"/>
                <a:gd name="T63" fmla="*/ 110 h 142"/>
                <a:gd name="T64" fmla="*/ 20 w 142"/>
                <a:gd name="T65" fmla="*/ 122 h 142"/>
                <a:gd name="T66" fmla="*/ 30 w 142"/>
                <a:gd name="T67" fmla="*/ 131 h 142"/>
                <a:gd name="T68" fmla="*/ 44 w 142"/>
                <a:gd name="T69" fmla="*/ 137 h 142"/>
                <a:gd name="T70" fmla="*/ 57 w 142"/>
                <a:gd name="T71" fmla="*/ 141 h 142"/>
                <a:gd name="T72" fmla="*/ 71 w 142"/>
                <a:gd name="T73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2" h="142">
                  <a:moveTo>
                    <a:pt x="71" y="142"/>
                  </a:moveTo>
                  <a:lnTo>
                    <a:pt x="71" y="142"/>
                  </a:lnTo>
                  <a:lnTo>
                    <a:pt x="86" y="141"/>
                  </a:lnTo>
                  <a:lnTo>
                    <a:pt x="98" y="137"/>
                  </a:lnTo>
                  <a:lnTo>
                    <a:pt x="111" y="131"/>
                  </a:lnTo>
                  <a:lnTo>
                    <a:pt x="121" y="122"/>
                  </a:lnTo>
                  <a:lnTo>
                    <a:pt x="130" y="110"/>
                  </a:lnTo>
                  <a:lnTo>
                    <a:pt x="137" y="98"/>
                  </a:lnTo>
                  <a:lnTo>
                    <a:pt x="140" y="85"/>
                  </a:lnTo>
                  <a:lnTo>
                    <a:pt x="142" y="71"/>
                  </a:lnTo>
                  <a:lnTo>
                    <a:pt x="142" y="71"/>
                  </a:lnTo>
                  <a:lnTo>
                    <a:pt x="140" y="56"/>
                  </a:lnTo>
                  <a:lnTo>
                    <a:pt x="137" y="43"/>
                  </a:lnTo>
                  <a:lnTo>
                    <a:pt x="130" y="31"/>
                  </a:lnTo>
                  <a:lnTo>
                    <a:pt x="121" y="21"/>
                  </a:lnTo>
                  <a:lnTo>
                    <a:pt x="111" y="12"/>
                  </a:lnTo>
                  <a:lnTo>
                    <a:pt x="98" y="5"/>
                  </a:lnTo>
                  <a:lnTo>
                    <a:pt x="86" y="2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57" y="2"/>
                  </a:lnTo>
                  <a:lnTo>
                    <a:pt x="44" y="5"/>
                  </a:lnTo>
                  <a:lnTo>
                    <a:pt x="30" y="12"/>
                  </a:lnTo>
                  <a:lnTo>
                    <a:pt x="20" y="21"/>
                  </a:lnTo>
                  <a:lnTo>
                    <a:pt x="11" y="31"/>
                  </a:lnTo>
                  <a:lnTo>
                    <a:pt x="5" y="43"/>
                  </a:lnTo>
                  <a:lnTo>
                    <a:pt x="1" y="56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1" y="85"/>
                  </a:lnTo>
                  <a:lnTo>
                    <a:pt x="5" y="98"/>
                  </a:lnTo>
                  <a:lnTo>
                    <a:pt x="11" y="110"/>
                  </a:lnTo>
                  <a:lnTo>
                    <a:pt x="20" y="122"/>
                  </a:lnTo>
                  <a:lnTo>
                    <a:pt x="30" y="131"/>
                  </a:lnTo>
                  <a:lnTo>
                    <a:pt x="44" y="137"/>
                  </a:lnTo>
                  <a:lnTo>
                    <a:pt x="57" y="141"/>
                  </a:lnTo>
                  <a:lnTo>
                    <a:pt x="71" y="1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D2D2A"/>
                </a:solidFill>
              </a:endParaRPr>
            </a:p>
          </p:txBody>
        </p:sp>
        <p:sp>
          <p:nvSpPr>
            <p:cNvPr id="117" name="Freeform 14"/>
            <p:cNvSpPr>
              <a:spLocks/>
            </p:cNvSpPr>
            <p:nvPr/>
          </p:nvSpPr>
          <p:spPr bwMode="auto">
            <a:xfrm>
              <a:off x="6359" y="361"/>
              <a:ext cx="499" cy="749"/>
            </a:xfrm>
            <a:custGeom>
              <a:avLst/>
              <a:gdLst>
                <a:gd name="T0" fmla="*/ 998 w 998"/>
                <a:gd name="T1" fmla="*/ 0 h 1500"/>
                <a:gd name="T2" fmla="*/ 962 w 998"/>
                <a:gd name="T3" fmla="*/ 0 h 1500"/>
                <a:gd name="T4" fmla="*/ 35 w 998"/>
                <a:gd name="T5" fmla="*/ 0 h 1500"/>
                <a:gd name="T6" fmla="*/ 0 w 998"/>
                <a:gd name="T7" fmla="*/ 0 h 1500"/>
                <a:gd name="T8" fmla="*/ 0 w 998"/>
                <a:gd name="T9" fmla="*/ 1500 h 1500"/>
                <a:gd name="T10" fmla="*/ 35 w 998"/>
                <a:gd name="T11" fmla="*/ 1500 h 1500"/>
                <a:gd name="T12" fmla="*/ 962 w 998"/>
                <a:gd name="T13" fmla="*/ 1500 h 1500"/>
                <a:gd name="T14" fmla="*/ 998 w 998"/>
                <a:gd name="T15" fmla="*/ 1500 h 1500"/>
                <a:gd name="T16" fmla="*/ 998 w 998"/>
                <a:gd name="T17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8" h="1500">
                  <a:moveTo>
                    <a:pt x="998" y="0"/>
                  </a:moveTo>
                  <a:lnTo>
                    <a:pt x="962" y="0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1500"/>
                  </a:lnTo>
                  <a:lnTo>
                    <a:pt x="35" y="1500"/>
                  </a:lnTo>
                  <a:lnTo>
                    <a:pt x="962" y="1500"/>
                  </a:lnTo>
                  <a:lnTo>
                    <a:pt x="998" y="1500"/>
                  </a:lnTo>
                  <a:lnTo>
                    <a:pt x="99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D2D2A"/>
                </a:solidFill>
              </a:endParaRPr>
            </a:p>
          </p:txBody>
        </p:sp>
        <p:sp>
          <p:nvSpPr>
            <p:cNvPr id="118" name="Freeform 15"/>
            <p:cNvSpPr>
              <a:spLocks noEditPoints="1"/>
            </p:cNvSpPr>
            <p:nvPr/>
          </p:nvSpPr>
          <p:spPr bwMode="auto">
            <a:xfrm>
              <a:off x="6567" y="417"/>
              <a:ext cx="645" cy="645"/>
            </a:xfrm>
            <a:custGeom>
              <a:avLst/>
              <a:gdLst>
                <a:gd name="T0" fmla="*/ 516 w 1291"/>
                <a:gd name="T1" fmla="*/ 1276 h 1289"/>
                <a:gd name="T2" fmla="*/ 338 w 1291"/>
                <a:gd name="T3" fmla="*/ 1211 h 1289"/>
                <a:gd name="T4" fmla="*/ 189 w 1291"/>
                <a:gd name="T5" fmla="*/ 1100 h 1289"/>
                <a:gd name="T6" fmla="*/ 78 w 1291"/>
                <a:gd name="T7" fmla="*/ 951 h 1289"/>
                <a:gd name="T8" fmla="*/ 14 w 1291"/>
                <a:gd name="T9" fmla="*/ 775 h 1289"/>
                <a:gd name="T10" fmla="*/ 2 w 1291"/>
                <a:gd name="T11" fmla="*/ 611 h 1289"/>
                <a:gd name="T12" fmla="*/ 39 w 1291"/>
                <a:gd name="T13" fmla="*/ 423 h 1289"/>
                <a:gd name="T14" fmla="*/ 129 w 1291"/>
                <a:gd name="T15" fmla="*/ 259 h 1289"/>
                <a:gd name="T16" fmla="*/ 259 w 1291"/>
                <a:gd name="T17" fmla="*/ 127 h 1289"/>
                <a:gd name="T18" fmla="*/ 423 w 1291"/>
                <a:gd name="T19" fmla="*/ 39 h 1289"/>
                <a:gd name="T20" fmla="*/ 612 w 1291"/>
                <a:gd name="T21" fmla="*/ 0 h 1289"/>
                <a:gd name="T22" fmla="*/ 775 w 1291"/>
                <a:gd name="T23" fmla="*/ 11 h 1289"/>
                <a:gd name="T24" fmla="*/ 952 w 1291"/>
                <a:gd name="T25" fmla="*/ 77 h 1289"/>
                <a:gd name="T26" fmla="*/ 1101 w 1291"/>
                <a:gd name="T27" fmla="*/ 187 h 1289"/>
                <a:gd name="T28" fmla="*/ 1213 w 1291"/>
                <a:gd name="T29" fmla="*/ 336 h 1289"/>
                <a:gd name="T30" fmla="*/ 1277 w 1291"/>
                <a:gd name="T31" fmla="*/ 514 h 1289"/>
                <a:gd name="T32" fmla="*/ 1289 w 1291"/>
                <a:gd name="T33" fmla="*/ 677 h 1289"/>
                <a:gd name="T34" fmla="*/ 1250 w 1291"/>
                <a:gd name="T35" fmla="*/ 866 h 1289"/>
                <a:gd name="T36" fmla="*/ 1162 w 1291"/>
                <a:gd name="T37" fmla="*/ 1030 h 1289"/>
                <a:gd name="T38" fmla="*/ 1030 w 1291"/>
                <a:gd name="T39" fmla="*/ 1161 h 1289"/>
                <a:gd name="T40" fmla="*/ 866 w 1291"/>
                <a:gd name="T41" fmla="*/ 1250 h 1289"/>
                <a:gd name="T42" fmla="*/ 678 w 1291"/>
                <a:gd name="T43" fmla="*/ 1287 h 1289"/>
                <a:gd name="T44" fmla="*/ 565 w 1291"/>
                <a:gd name="T45" fmla="*/ 127 h 1289"/>
                <a:gd name="T46" fmla="*/ 418 w 1291"/>
                <a:gd name="T47" fmla="*/ 172 h 1289"/>
                <a:gd name="T48" fmla="*/ 293 w 1291"/>
                <a:gd name="T49" fmla="*/ 257 h 1289"/>
                <a:gd name="T50" fmla="*/ 196 w 1291"/>
                <a:gd name="T51" fmla="*/ 372 h 1289"/>
                <a:gd name="T52" fmla="*/ 137 w 1291"/>
                <a:gd name="T53" fmla="*/ 512 h 1289"/>
                <a:gd name="T54" fmla="*/ 122 w 1291"/>
                <a:gd name="T55" fmla="*/ 644 h 1289"/>
                <a:gd name="T56" fmla="*/ 142 w 1291"/>
                <a:gd name="T57" fmla="*/ 790 h 1289"/>
                <a:gd name="T58" fmla="*/ 200 w 1291"/>
                <a:gd name="T59" fmla="*/ 920 h 1289"/>
                <a:gd name="T60" fmla="*/ 281 w 1291"/>
                <a:gd name="T61" fmla="*/ 985 h 1289"/>
                <a:gd name="T62" fmla="*/ 372 w 1291"/>
                <a:gd name="T63" fmla="*/ 961 h 1289"/>
                <a:gd name="T64" fmla="*/ 531 w 1291"/>
                <a:gd name="T65" fmla="*/ 795 h 1289"/>
                <a:gd name="T66" fmla="*/ 494 w 1291"/>
                <a:gd name="T67" fmla="*/ 732 h 1289"/>
                <a:gd name="T68" fmla="*/ 460 w 1291"/>
                <a:gd name="T69" fmla="*/ 670 h 1289"/>
                <a:gd name="T70" fmla="*/ 447 w 1291"/>
                <a:gd name="T71" fmla="*/ 604 h 1289"/>
                <a:gd name="T72" fmla="*/ 458 w 1291"/>
                <a:gd name="T73" fmla="*/ 545 h 1289"/>
                <a:gd name="T74" fmla="*/ 455 w 1291"/>
                <a:gd name="T75" fmla="*/ 440 h 1289"/>
                <a:gd name="T76" fmla="*/ 489 w 1291"/>
                <a:gd name="T77" fmla="*/ 358 h 1289"/>
                <a:gd name="T78" fmla="*/ 570 w 1291"/>
                <a:gd name="T79" fmla="*/ 297 h 1289"/>
                <a:gd name="T80" fmla="*/ 670 w 1291"/>
                <a:gd name="T81" fmla="*/ 284 h 1289"/>
                <a:gd name="T82" fmla="*/ 775 w 1291"/>
                <a:gd name="T83" fmla="*/ 325 h 1289"/>
                <a:gd name="T84" fmla="*/ 827 w 1291"/>
                <a:gd name="T85" fmla="*/ 397 h 1289"/>
                <a:gd name="T86" fmla="*/ 834 w 1291"/>
                <a:gd name="T87" fmla="*/ 484 h 1289"/>
                <a:gd name="T88" fmla="*/ 842 w 1291"/>
                <a:gd name="T89" fmla="*/ 551 h 1289"/>
                <a:gd name="T90" fmla="*/ 839 w 1291"/>
                <a:gd name="T91" fmla="*/ 644 h 1289"/>
                <a:gd name="T92" fmla="*/ 809 w 1291"/>
                <a:gd name="T93" fmla="*/ 677 h 1289"/>
                <a:gd name="T94" fmla="*/ 771 w 1291"/>
                <a:gd name="T95" fmla="*/ 781 h 1289"/>
                <a:gd name="T96" fmla="*/ 824 w 1291"/>
                <a:gd name="T97" fmla="*/ 920 h 1289"/>
                <a:gd name="T98" fmla="*/ 968 w 1291"/>
                <a:gd name="T99" fmla="*/ 973 h 1289"/>
                <a:gd name="T100" fmla="*/ 1049 w 1291"/>
                <a:gd name="T101" fmla="*/ 978 h 1289"/>
                <a:gd name="T102" fmla="*/ 1123 w 1291"/>
                <a:gd name="T103" fmla="*/ 858 h 1289"/>
                <a:gd name="T104" fmla="*/ 1164 w 1291"/>
                <a:gd name="T105" fmla="*/ 719 h 1289"/>
                <a:gd name="T106" fmla="*/ 1166 w 1291"/>
                <a:gd name="T107" fmla="*/ 590 h 1289"/>
                <a:gd name="T108" fmla="*/ 1128 w 1291"/>
                <a:gd name="T109" fmla="*/ 440 h 1289"/>
                <a:gd name="T110" fmla="*/ 1049 w 1291"/>
                <a:gd name="T111" fmla="*/ 311 h 1289"/>
                <a:gd name="T112" fmla="*/ 939 w 1291"/>
                <a:gd name="T113" fmla="*/ 209 h 1289"/>
                <a:gd name="T114" fmla="*/ 800 w 1291"/>
                <a:gd name="T115" fmla="*/ 143 h 1289"/>
                <a:gd name="T116" fmla="*/ 645 w 1291"/>
                <a:gd name="T117" fmla="*/ 120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91" h="1289">
                  <a:moveTo>
                    <a:pt x="645" y="1289"/>
                  </a:moveTo>
                  <a:lnTo>
                    <a:pt x="645" y="1289"/>
                  </a:lnTo>
                  <a:lnTo>
                    <a:pt x="612" y="1287"/>
                  </a:lnTo>
                  <a:lnTo>
                    <a:pt x="579" y="1286"/>
                  </a:lnTo>
                  <a:lnTo>
                    <a:pt x="546" y="1282"/>
                  </a:lnTo>
                  <a:lnTo>
                    <a:pt x="516" y="1276"/>
                  </a:lnTo>
                  <a:lnTo>
                    <a:pt x="484" y="1269"/>
                  </a:lnTo>
                  <a:lnTo>
                    <a:pt x="453" y="1260"/>
                  </a:lnTo>
                  <a:lnTo>
                    <a:pt x="423" y="1250"/>
                  </a:lnTo>
                  <a:lnTo>
                    <a:pt x="394" y="1238"/>
                  </a:lnTo>
                  <a:lnTo>
                    <a:pt x="365" y="1225"/>
                  </a:lnTo>
                  <a:lnTo>
                    <a:pt x="338" y="1211"/>
                  </a:lnTo>
                  <a:lnTo>
                    <a:pt x="311" y="1196"/>
                  </a:lnTo>
                  <a:lnTo>
                    <a:pt x="284" y="1179"/>
                  </a:lnTo>
                  <a:lnTo>
                    <a:pt x="259" y="1161"/>
                  </a:lnTo>
                  <a:lnTo>
                    <a:pt x="235" y="1142"/>
                  </a:lnTo>
                  <a:lnTo>
                    <a:pt x="211" y="1122"/>
                  </a:lnTo>
                  <a:lnTo>
                    <a:pt x="189" y="1100"/>
                  </a:lnTo>
                  <a:lnTo>
                    <a:pt x="168" y="1078"/>
                  </a:lnTo>
                  <a:lnTo>
                    <a:pt x="147" y="1054"/>
                  </a:lnTo>
                  <a:lnTo>
                    <a:pt x="129" y="1030"/>
                  </a:lnTo>
                  <a:lnTo>
                    <a:pt x="110" y="1005"/>
                  </a:lnTo>
                  <a:lnTo>
                    <a:pt x="93" y="978"/>
                  </a:lnTo>
                  <a:lnTo>
                    <a:pt x="78" y="951"/>
                  </a:lnTo>
                  <a:lnTo>
                    <a:pt x="64" y="924"/>
                  </a:lnTo>
                  <a:lnTo>
                    <a:pt x="51" y="895"/>
                  </a:lnTo>
                  <a:lnTo>
                    <a:pt x="39" y="866"/>
                  </a:lnTo>
                  <a:lnTo>
                    <a:pt x="29" y="836"/>
                  </a:lnTo>
                  <a:lnTo>
                    <a:pt x="20" y="805"/>
                  </a:lnTo>
                  <a:lnTo>
                    <a:pt x="14" y="775"/>
                  </a:lnTo>
                  <a:lnTo>
                    <a:pt x="8" y="743"/>
                  </a:lnTo>
                  <a:lnTo>
                    <a:pt x="3" y="710"/>
                  </a:lnTo>
                  <a:lnTo>
                    <a:pt x="2" y="677"/>
                  </a:lnTo>
                  <a:lnTo>
                    <a:pt x="0" y="644"/>
                  </a:lnTo>
                  <a:lnTo>
                    <a:pt x="0" y="644"/>
                  </a:lnTo>
                  <a:lnTo>
                    <a:pt x="2" y="611"/>
                  </a:lnTo>
                  <a:lnTo>
                    <a:pt x="3" y="578"/>
                  </a:lnTo>
                  <a:lnTo>
                    <a:pt x="8" y="546"/>
                  </a:lnTo>
                  <a:lnTo>
                    <a:pt x="14" y="514"/>
                  </a:lnTo>
                  <a:lnTo>
                    <a:pt x="20" y="482"/>
                  </a:lnTo>
                  <a:lnTo>
                    <a:pt x="29" y="451"/>
                  </a:lnTo>
                  <a:lnTo>
                    <a:pt x="39" y="423"/>
                  </a:lnTo>
                  <a:lnTo>
                    <a:pt x="51" y="392"/>
                  </a:lnTo>
                  <a:lnTo>
                    <a:pt x="64" y="363"/>
                  </a:lnTo>
                  <a:lnTo>
                    <a:pt x="78" y="336"/>
                  </a:lnTo>
                  <a:lnTo>
                    <a:pt x="93" y="309"/>
                  </a:lnTo>
                  <a:lnTo>
                    <a:pt x="110" y="284"/>
                  </a:lnTo>
                  <a:lnTo>
                    <a:pt x="129" y="259"/>
                  </a:lnTo>
                  <a:lnTo>
                    <a:pt x="147" y="233"/>
                  </a:lnTo>
                  <a:lnTo>
                    <a:pt x="168" y="209"/>
                  </a:lnTo>
                  <a:lnTo>
                    <a:pt x="189" y="187"/>
                  </a:lnTo>
                  <a:lnTo>
                    <a:pt x="211" y="167"/>
                  </a:lnTo>
                  <a:lnTo>
                    <a:pt x="235" y="147"/>
                  </a:lnTo>
                  <a:lnTo>
                    <a:pt x="259" y="127"/>
                  </a:lnTo>
                  <a:lnTo>
                    <a:pt x="284" y="110"/>
                  </a:lnTo>
                  <a:lnTo>
                    <a:pt x="311" y="93"/>
                  </a:lnTo>
                  <a:lnTo>
                    <a:pt x="338" y="77"/>
                  </a:lnTo>
                  <a:lnTo>
                    <a:pt x="365" y="62"/>
                  </a:lnTo>
                  <a:lnTo>
                    <a:pt x="394" y="50"/>
                  </a:lnTo>
                  <a:lnTo>
                    <a:pt x="423" y="39"/>
                  </a:lnTo>
                  <a:lnTo>
                    <a:pt x="453" y="28"/>
                  </a:lnTo>
                  <a:lnTo>
                    <a:pt x="484" y="20"/>
                  </a:lnTo>
                  <a:lnTo>
                    <a:pt x="516" y="11"/>
                  </a:lnTo>
                  <a:lnTo>
                    <a:pt x="546" y="6"/>
                  </a:lnTo>
                  <a:lnTo>
                    <a:pt x="579" y="3"/>
                  </a:lnTo>
                  <a:lnTo>
                    <a:pt x="612" y="0"/>
                  </a:lnTo>
                  <a:lnTo>
                    <a:pt x="645" y="0"/>
                  </a:lnTo>
                  <a:lnTo>
                    <a:pt x="645" y="0"/>
                  </a:lnTo>
                  <a:lnTo>
                    <a:pt x="678" y="0"/>
                  </a:lnTo>
                  <a:lnTo>
                    <a:pt x="711" y="3"/>
                  </a:lnTo>
                  <a:lnTo>
                    <a:pt x="743" y="6"/>
                  </a:lnTo>
                  <a:lnTo>
                    <a:pt x="775" y="11"/>
                  </a:lnTo>
                  <a:lnTo>
                    <a:pt x="807" y="20"/>
                  </a:lnTo>
                  <a:lnTo>
                    <a:pt x="837" y="28"/>
                  </a:lnTo>
                  <a:lnTo>
                    <a:pt x="866" y="39"/>
                  </a:lnTo>
                  <a:lnTo>
                    <a:pt x="897" y="50"/>
                  </a:lnTo>
                  <a:lnTo>
                    <a:pt x="925" y="62"/>
                  </a:lnTo>
                  <a:lnTo>
                    <a:pt x="952" y="77"/>
                  </a:lnTo>
                  <a:lnTo>
                    <a:pt x="979" y="93"/>
                  </a:lnTo>
                  <a:lnTo>
                    <a:pt x="1005" y="110"/>
                  </a:lnTo>
                  <a:lnTo>
                    <a:pt x="1030" y="127"/>
                  </a:lnTo>
                  <a:lnTo>
                    <a:pt x="1056" y="147"/>
                  </a:lnTo>
                  <a:lnTo>
                    <a:pt x="1079" y="167"/>
                  </a:lnTo>
                  <a:lnTo>
                    <a:pt x="1101" y="187"/>
                  </a:lnTo>
                  <a:lnTo>
                    <a:pt x="1123" y="209"/>
                  </a:lnTo>
                  <a:lnTo>
                    <a:pt x="1142" y="233"/>
                  </a:lnTo>
                  <a:lnTo>
                    <a:pt x="1162" y="259"/>
                  </a:lnTo>
                  <a:lnTo>
                    <a:pt x="1179" y="284"/>
                  </a:lnTo>
                  <a:lnTo>
                    <a:pt x="1196" y="309"/>
                  </a:lnTo>
                  <a:lnTo>
                    <a:pt x="1213" y="336"/>
                  </a:lnTo>
                  <a:lnTo>
                    <a:pt x="1226" y="363"/>
                  </a:lnTo>
                  <a:lnTo>
                    <a:pt x="1240" y="392"/>
                  </a:lnTo>
                  <a:lnTo>
                    <a:pt x="1250" y="423"/>
                  </a:lnTo>
                  <a:lnTo>
                    <a:pt x="1260" y="451"/>
                  </a:lnTo>
                  <a:lnTo>
                    <a:pt x="1270" y="482"/>
                  </a:lnTo>
                  <a:lnTo>
                    <a:pt x="1277" y="514"/>
                  </a:lnTo>
                  <a:lnTo>
                    <a:pt x="1282" y="546"/>
                  </a:lnTo>
                  <a:lnTo>
                    <a:pt x="1287" y="578"/>
                  </a:lnTo>
                  <a:lnTo>
                    <a:pt x="1289" y="611"/>
                  </a:lnTo>
                  <a:lnTo>
                    <a:pt x="1291" y="644"/>
                  </a:lnTo>
                  <a:lnTo>
                    <a:pt x="1291" y="644"/>
                  </a:lnTo>
                  <a:lnTo>
                    <a:pt x="1289" y="677"/>
                  </a:lnTo>
                  <a:lnTo>
                    <a:pt x="1287" y="710"/>
                  </a:lnTo>
                  <a:lnTo>
                    <a:pt x="1282" y="743"/>
                  </a:lnTo>
                  <a:lnTo>
                    <a:pt x="1277" y="775"/>
                  </a:lnTo>
                  <a:lnTo>
                    <a:pt x="1270" y="805"/>
                  </a:lnTo>
                  <a:lnTo>
                    <a:pt x="1260" y="836"/>
                  </a:lnTo>
                  <a:lnTo>
                    <a:pt x="1250" y="866"/>
                  </a:lnTo>
                  <a:lnTo>
                    <a:pt x="1240" y="895"/>
                  </a:lnTo>
                  <a:lnTo>
                    <a:pt x="1226" y="924"/>
                  </a:lnTo>
                  <a:lnTo>
                    <a:pt x="1213" y="951"/>
                  </a:lnTo>
                  <a:lnTo>
                    <a:pt x="1196" y="978"/>
                  </a:lnTo>
                  <a:lnTo>
                    <a:pt x="1179" y="1005"/>
                  </a:lnTo>
                  <a:lnTo>
                    <a:pt x="1162" y="1030"/>
                  </a:lnTo>
                  <a:lnTo>
                    <a:pt x="1142" y="1054"/>
                  </a:lnTo>
                  <a:lnTo>
                    <a:pt x="1123" y="1078"/>
                  </a:lnTo>
                  <a:lnTo>
                    <a:pt x="1101" y="1100"/>
                  </a:lnTo>
                  <a:lnTo>
                    <a:pt x="1079" y="1122"/>
                  </a:lnTo>
                  <a:lnTo>
                    <a:pt x="1056" y="1142"/>
                  </a:lnTo>
                  <a:lnTo>
                    <a:pt x="1030" y="1161"/>
                  </a:lnTo>
                  <a:lnTo>
                    <a:pt x="1005" y="1179"/>
                  </a:lnTo>
                  <a:lnTo>
                    <a:pt x="979" y="1196"/>
                  </a:lnTo>
                  <a:lnTo>
                    <a:pt x="952" y="1211"/>
                  </a:lnTo>
                  <a:lnTo>
                    <a:pt x="925" y="1225"/>
                  </a:lnTo>
                  <a:lnTo>
                    <a:pt x="897" y="1238"/>
                  </a:lnTo>
                  <a:lnTo>
                    <a:pt x="866" y="1250"/>
                  </a:lnTo>
                  <a:lnTo>
                    <a:pt x="837" y="1260"/>
                  </a:lnTo>
                  <a:lnTo>
                    <a:pt x="807" y="1269"/>
                  </a:lnTo>
                  <a:lnTo>
                    <a:pt x="775" y="1276"/>
                  </a:lnTo>
                  <a:lnTo>
                    <a:pt x="743" y="1282"/>
                  </a:lnTo>
                  <a:lnTo>
                    <a:pt x="711" y="1286"/>
                  </a:lnTo>
                  <a:lnTo>
                    <a:pt x="678" y="1287"/>
                  </a:lnTo>
                  <a:lnTo>
                    <a:pt x="645" y="1289"/>
                  </a:lnTo>
                  <a:close/>
                  <a:moveTo>
                    <a:pt x="645" y="120"/>
                  </a:moveTo>
                  <a:lnTo>
                    <a:pt x="645" y="120"/>
                  </a:lnTo>
                  <a:lnTo>
                    <a:pt x="617" y="120"/>
                  </a:lnTo>
                  <a:lnTo>
                    <a:pt x="592" y="123"/>
                  </a:lnTo>
                  <a:lnTo>
                    <a:pt x="565" y="127"/>
                  </a:lnTo>
                  <a:lnTo>
                    <a:pt x="540" y="130"/>
                  </a:lnTo>
                  <a:lnTo>
                    <a:pt x="514" y="137"/>
                  </a:lnTo>
                  <a:lnTo>
                    <a:pt x="489" y="143"/>
                  </a:lnTo>
                  <a:lnTo>
                    <a:pt x="465" y="152"/>
                  </a:lnTo>
                  <a:lnTo>
                    <a:pt x="442" y="160"/>
                  </a:lnTo>
                  <a:lnTo>
                    <a:pt x="418" y="172"/>
                  </a:lnTo>
                  <a:lnTo>
                    <a:pt x="396" y="182"/>
                  </a:lnTo>
                  <a:lnTo>
                    <a:pt x="374" y="196"/>
                  </a:lnTo>
                  <a:lnTo>
                    <a:pt x="352" y="209"/>
                  </a:lnTo>
                  <a:lnTo>
                    <a:pt x="332" y="225"/>
                  </a:lnTo>
                  <a:lnTo>
                    <a:pt x="311" y="240"/>
                  </a:lnTo>
                  <a:lnTo>
                    <a:pt x="293" y="257"/>
                  </a:lnTo>
                  <a:lnTo>
                    <a:pt x="274" y="274"/>
                  </a:lnTo>
                  <a:lnTo>
                    <a:pt x="257" y="292"/>
                  </a:lnTo>
                  <a:lnTo>
                    <a:pt x="240" y="311"/>
                  </a:lnTo>
                  <a:lnTo>
                    <a:pt x="225" y="330"/>
                  </a:lnTo>
                  <a:lnTo>
                    <a:pt x="211" y="352"/>
                  </a:lnTo>
                  <a:lnTo>
                    <a:pt x="196" y="372"/>
                  </a:lnTo>
                  <a:lnTo>
                    <a:pt x="184" y="394"/>
                  </a:lnTo>
                  <a:lnTo>
                    <a:pt x="173" y="416"/>
                  </a:lnTo>
                  <a:lnTo>
                    <a:pt x="162" y="440"/>
                  </a:lnTo>
                  <a:lnTo>
                    <a:pt x="152" y="463"/>
                  </a:lnTo>
                  <a:lnTo>
                    <a:pt x="146" y="489"/>
                  </a:lnTo>
                  <a:lnTo>
                    <a:pt x="137" y="512"/>
                  </a:lnTo>
                  <a:lnTo>
                    <a:pt x="132" y="538"/>
                  </a:lnTo>
                  <a:lnTo>
                    <a:pt x="127" y="565"/>
                  </a:lnTo>
                  <a:lnTo>
                    <a:pt x="124" y="590"/>
                  </a:lnTo>
                  <a:lnTo>
                    <a:pt x="122" y="617"/>
                  </a:lnTo>
                  <a:lnTo>
                    <a:pt x="122" y="644"/>
                  </a:lnTo>
                  <a:lnTo>
                    <a:pt x="122" y="644"/>
                  </a:lnTo>
                  <a:lnTo>
                    <a:pt x="122" y="670"/>
                  </a:lnTo>
                  <a:lnTo>
                    <a:pt x="124" y="693"/>
                  </a:lnTo>
                  <a:lnTo>
                    <a:pt x="127" y="719"/>
                  </a:lnTo>
                  <a:lnTo>
                    <a:pt x="130" y="743"/>
                  </a:lnTo>
                  <a:lnTo>
                    <a:pt x="135" y="766"/>
                  </a:lnTo>
                  <a:lnTo>
                    <a:pt x="142" y="790"/>
                  </a:lnTo>
                  <a:lnTo>
                    <a:pt x="149" y="814"/>
                  </a:lnTo>
                  <a:lnTo>
                    <a:pt x="157" y="836"/>
                  </a:lnTo>
                  <a:lnTo>
                    <a:pt x="168" y="858"/>
                  </a:lnTo>
                  <a:lnTo>
                    <a:pt x="178" y="880"/>
                  </a:lnTo>
                  <a:lnTo>
                    <a:pt x="188" y="900"/>
                  </a:lnTo>
                  <a:lnTo>
                    <a:pt x="200" y="920"/>
                  </a:lnTo>
                  <a:lnTo>
                    <a:pt x="213" y="941"/>
                  </a:lnTo>
                  <a:lnTo>
                    <a:pt x="227" y="959"/>
                  </a:lnTo>
                  <a:lnTo>
                    <a:pt x="242" y="978"/>
                  </a:lnTo>
                  <a:lnTo>
                    <a:pt x="257" y="995"/>
                  </a:lnTo>
                  <a:lnTo>
                    <a:pt x="257" y="995"/>
                  </a:lnTo>
                  <a:lnTo>
                    <a:pt x="281" y="985"/>
                  </a:lnTo>
                  <a:lnTo>
                    <a:pt x="298" y="978"/>
                  </a:lnTo>
                  <a:lnTo>
                    <a:pt x="311" y="974"/>
                  </a:lnTo>
                  <a:lnTo>
                    <a:pt x="321" y="973"/>
                  </a:lnTo>
                  <a:lnTo>
                    <a:pt x="335" y="971"/>
                  </a:lnTo>
                  <a:lnTo>
                    <a:pt x="350" y="968"/>
                  </a:lnTo>
                  <a:lnTo>
                    <a:pt x="372" y="961"/>
                  </a:lnTo>
                  <a:lnTo>
                    <a:pt x="404" y="949"/>
                  </a:lnTo>
                  <a:lnTo>
                    <a:pt x="404" y="949"/>
                  </a:lnTo>
                  <a:lnTo>
                    <a:pt x="467" y="922"/>
                  </a:lnTo>
                  <a:lnTo>
                    <a:pt x="506" y="905"/>
                  </a:lnTo>
                  <a:lnTo>
                    <a:pt x="530" y="891"/>
                  </a:lnTo>
                  <a:lnTo>
                    <a:pt x="531" y="795"/>
                  </a:lnTo>
                  <a:lnTo>
                    <a:pt x="531" y="795"/>
                  </a:lnTo>
                  <a:lnTo>
                    <a:pt x="524" y="790"/>
                  </a:lnTo>
                  <a:lnTo>
                    <a:pt x="518" y="781"/>
                  </a:lnTo>
                  <a:lnTo>
                    <a:pt x="511" y="770"/>
                  </a:lnTo>
                  <a:lnTo>
                    <a:pt x="502" y="754"/>
                  </a:lnTo>
                  <a:lnTo>
                    <a:pt x="494" y="732"/>
                  </a:lnTo>
                  <a:lnTo>
                    <a:pt x="487" y="707"/>
                  </a:lnTo>
                  <a:lnTo>
                    <a:pt x="480" y="677"/>
                  </a:lnTo>
                  <a:lnTo>
                    <a:pt x="480" y="677"/>
                  </a:lnTo>
                  <a:lnTo>
                    <a:pt x="474" y="677"/>
                  </a:lnTo>
                  <a:lnTo>
                    <a:pt x="467" y="675"/>
                  </a:lnTo>
                  <a:lnTo>
                    <a:pt x="460" y="670"/>
                  </a:lnTo>
                  <a:lnTo>
                    <a:pt x="457" y="661"/>
                  </a:lnTo>
                  <a:lnTo>
                    <a:pt x="453" y="653"/>
                  </a:lnTo>
                  <a:lnTo>
                    <a:pt x="450" y="644"/>
                  </a:lnTo>
                  <a:lnTo>
                    <a:pt x="448" y="626"/>
                  </a:lnTo>
                  <a:lnTo>
                    <a:pt x="448" y="626"/>
                  </a:lnTo>
                  <a:lnTo>
                    <a:pt x="447" y="604"/>
                  </a:lnTo>
                  <a:lnTo>
                    <a:pt x="445" y="575"/>
                  </a:lnTo>
                  <a:lnTo>
                    <a:pt x="445" y="561"/>
                  </a:lnTo>
                  <a:lnTo>
                    <a:pt x="448" y="551"/>
                  </a:lnTo>
                  <a:lnTo>
                    <a:pt x="452" y="548"/>
                  </a:lnTo>
                  <a:lnTo>
                    <a:pt x="455" y="546"/>
                  </a:lnTo>
                  <a:lnTo>
                    <a:pt x="458" y="545"/>
                  </a:lnTo>
                  <a:lnTo>
                    <a:pt x="464" y="545"/>
                  </a:lnTo>
                  <a:lnTo>
                    <a:pt x="464" y="545"/>
                  </a:lnTo>
                  <a:lnTo>
                    <a:pt x="457" y="484"/>
                  </a:lnTo>
                  <a:lnTo>
                    <a:pt x="455" y="458"/>
                  </a:lnTo>
                  <a:lnTo>
                    <a:pt x="455" y="440"/>
                  </a:lnTo>
                  <a:lnTo>
                    <a:pt x="455" y="440"/>
                  </a:lnTo>
                  <a:lnTo>
                    <a:pt x="457" y="424"/>
                  </a:lnTo>
                  <a:lnTo>
                    <a:pt x="462" y="411"/>
                  </a:lnTo>
                  <a:lnTo>
                    <a:pt x="465" y="397"/>
                  </a:lnTo>
                  <a:lnTo>
                    <a:pt x="472" y="384"/>
                  </a:lnTo>
                  <a:lnTo>
                    <a:pt x="480" y="370"/>
                  </a:lnTo>
                  <a:lnTo>
                    <a:pt x="489" y="358"/>
                  </a:lnTo>
                  <a:lnTo>
                    <a:pt x="501" y="347"/>
                  </a:lnTo>
                  <a:lnTo>
                    <a:pt x="511" y="335"/>
                  </a:lnTo>
                  <a:lnTo>
                    <a:pt x="524" y="325"/>
                  </a:lnTo>
                  <a:lnTo>
                    <a:pt x="538" y="314"/>
                  </a:lnTo>
                  <a:lnTo>
                    <a:pt x="553" y="306"/>
                  </a:lnTo>
                  <a:lnTo>
                    <a:pt x="570" y="297"/>
                  </a:lnTo>
                  <a:lnTo>
                    <a:pt x="587" y="291"/>
                  </a:lnTo>
                  <a:lnTo>
                    <a:pt x="606" y="287"/>
                  </a:lnTo>
                  <a:lnTo>
                    <a:pt x="626" y="284"/>
                  </a:lnTo>
                  <a:lnTo>
                    <a:pt x="646" y="281"/>
                  </a:lnTo>
                  <a:lnTo>
                    <a:pt x="646" y="281"/>
                  </a:lnTo>
                  <a:lnTo>
                    <a:pt x="670" y="284"/>
                  </a:lnTo>
                  <a:lnTo>
                    <a:pt x="692" y="287"/>
                  </a:lnTo>
                  <a:lnTo>
                    <a:pt x="712" y="291"/>
                  </a:lnTo>
                  <a:lnTo>
                    <a:pt x="729" y="297"/>
                  </a:lnTo>
                  <a:lnTo>
                    <a:pt x="746" y="306"/>
                  </a:lnTo>
                  <a:lnTo>
                    <a:pt x="761" y="314"/>
                  </a:lnTo>
                  <a:lnTo>
                    <a:pt x="775" y="325"/>
                  </a:lnTo>
                  <a:lnTo>
                    <a:pt x="787" y="335"/>
                  </a:lnTo>
                  <a:lnTo>
                    <a:pt x="798" y="347"/>
                  </a:lnTo>
                  <a:lnTo>
                    <a:pt x="807" y="358"/>
                  </a:lnTo>
                  <a:lnTo>
                    <a:pt x="815" y="370"/>
                  </a:lnTo>
                  <a:lnTo>
                    <a:pt x="822" y="384"/>
                  </a:lnTo>
                  <a:lnTo>
                    <a:pt x="827" y="397"/>
                  </a:lnTo>
                  <a:lnTo>
                    <a:pt x="831" y="411"/>
                  </a:lnTo>
                  <a:lnTo>
                    <a:pt x="834" y="424"/>
                  </a:lnTo>
                  <a:lnTo>
                    <a:pt x="836" y="440"/>
                  </a:lnTo>
                  <a:lnTo>
                    <a:pt x="836" y="440"/>
                  </a:lnTo>
                  <a:lnTo>
                    <a:pt x="836" y="458"/>
                  </a:lnTo>
                  <a:lnTo>
                    <a:pt x="834" y="484"/>
                  </a:lnTo>
                  <a:lnTo>
                    <a:pt x="827" y="545"/>
                  </a:lnTo>
                  <a:lnTo>
                    <a:pt x="827" y="545"/>
                  </a:lnTo>
                  <a:lnTo>
                    <a:pt x="832" y="545"/>
                  </a:lnTo>
                  <a:lnTo>
                    <a:pt x="836" y="546"/>
                  </a:lnTo>
                  <a:lnTo>
                    <a:pt x="839" y="548"/>
                  </a:lnTo>
                  <a:lnTo>
                    <a:pt x="842" y="551"/>
                  </a:lnTo>
                  <a:lnTo>
                    <a:pt x="846" y="561"/>
                  </a:lnTo>
                  <a:lnTo>
                    <a:pt x="846" y="575"/>
                  </a:lnTo>
                  <a:lnTo>
                    <a:pt x="844" y="604"/>
                  </a:lnTo>
                  <a:lnTo>
                    <a:pt x="842" y="626"/>
                  </a:lnTo>
                  <a:lnTo>
                    <a:pt x="842" y="626"/>
                  </a:lnTo>
                  <a:lnTo>
                    <a:pt x="839" y="644"/>
                  </a:lnTo>
                  <a:lnTo>
                    <a:pt x="837" y="653"/>
                  </a:lnTo>
                  <a:lnTo>
                    <a:pt x="834" y="661"/>
                  </a:lnTo>
                  <a:lnTo>
                    <a:pt x="829" y="670"/>
                  </a:lnTo>
                  <a:lnTo>
                    <a:pt x="824" y="675"/>
                  </a:lnTo>
                  <a:lnTo>
                    <a:pt x="817" y="677"/>
                  </a:lnTo>
                  <a:lnTo>
                    <a:pt x="809" y="677"/>
                  </a:lnTo>
                  <a:lnTo>
                    <a:pt x="809" y="677"/>
                  </a:lnTo>
                  <a:lnTo>
                    <a:pt x="804" y="707"/>
                  </a:lnTo>
                  <a:lnTo>
                    <a:pt x="797" y="732"/>
                  </a:lnTo>
                  <a:lnTo>
                    <a:pt x="788" y="753"/>
                  </a:lnTo>
                  <a:lnTo>
                    <a:pt x="780" y="770"/>
                  </a:lnTo>
                  <a:lnTo>
                    <a:pt x="771" y="781"/>
                  </a:lnTo>
                  <a:lnTo>
                    <a:pt x="765" y="790"/>
                  </a:lnTo>
                  <a:lnTo>
                    <a:pt x="760" y="795"/>
                  </a:lnTo>
                  <a:lnTo>
                    <a:pt x="760" y="891"/>
                  </a:lnTo>
                  <a:lnTo>
                    <a:pt x="760" y="891"/>
                  </a:lnTo>
                  <a:lnTo>
                    <a:pt x="785" y="903"/>
                  </a:lnTo>
                  <a:lnTo>
                    <a:pt x="824" y="920"/>
                  </a:lnTo>
                  <a:lnTo>
                    <a:pt x="886" y="946"/>
                  </a:lnTo>
                  <a:lnTo>
                    <a:pt x="886" y="946"/>
                  </a:lnTo>
                  <a:lnTo>
                    <a:pt x="917" y="959"/>
                  </a:lnTo>
                  <a:lnTo>
                    <a:pt x="941" y="966"/>
                  </a:lnTo>
                  <a:lnTo>
                    <a:pt x="956" y="971"/>
                  </a:lnTo>
                  <a:lnTo>
                    <a:pt x="968" y="973"/>
                  </a:lnTo>
                  <a:lnTo>
                    <a:pt x="979" y="974"/>
                  </a:lnTo>
                  <a:lnTo>
                    <a:pt x="991" y="978"/>
                  </a:lnTo>
                  <a:lnTo>
                    <a:pt x="1008" y="985"/>
                  </a:lnTo>
                  <a:lnTo>
                    <a:pt x="1034" y="995"/>
                  </a:lnTo>
                  <a:lnTo>
                    <a:pt x="1034" y="995"/>
                  </a:lnTo>
                  <a:lnTo>
                    <a:pt x="1049" y="978"/>
                  </a:lnTo>
                  <a:lnTo>
                    <a:pt x="1062" y="959"/>
                  </a:lnTo>
                  <a:lnTo>
                    <a:pt x="1078" y="941"/>
                  </a:lnTo>
                  <a:lnTo>
                    <a:pt x="1089" y="920"/>
                  </a:lnTo>
                  <a:lnTo>
                    <a:pt x="1101" y="900"/>
                  </a:lnTo>
                  <a:lnTo>
                    <a:pt x="1113" y="880"/>
                  </a:lnTo>
                  <a:lnTo>
                    <a:pt x="1123" y="858"/>
                  </a:lnTo>
                  <a:lnTo>
                    <a:pt x="1133" y="836"/>
                  </a:lnTo>
                  <a:lnTo>
                    <a:pt x="1140" y="814"/>
                  </a:lnTo>
                  <a:lnTo>
                    <a:pt x="1149" y="790"/>
                  </a:lnTo>
                  <a:lnTo>
                    <a:pt x="1154" y="766"/>
                  </a:lnTo>
                  <a:lnTo>
                    <a:pt x="1160" y="743"/>
                  </a:lnTo>
                  <a:lnTo>
                    <a:pt x="1164" y="719"/>
                  </a:lnTo>
                  <a:lnTo>
                    <a:pt x="1167" y="693"/>
                  </a:lnTo>
                  <a:lnTo>
                    <a:pt x="1169" y="670"/>
                  </a:lnTo>
                  <a:lnTo>
                    <a:pt x="1169" y="644"/>
                  </a:lnTo>
                  <a:lnTo>
                    <a:pt x="1169" y="644"/>
                  </a:lnTo>
                  <a:lnTo>
                    <a:pt x="1169" y="617"/>
                  </a:lnTo>
                  <a:lnTo>
                    <a:pt x="1166" y="590"/>
                  </a:lnTo>
                  <a:lnTo>
                    <a:pt x="1162" y="565"/>
                  </a:lnTo>
                  <a:lnTo>
                    <a:pt x="1159" y="538"/>
                  </a:lnTo>
                  <a:lnTo>
                    <a:pt x="1152" y="512"/>
                  </a:lnTo>
                  <a:lnTo>
                    <a:pt x="1145" y="489"/>
                  </a:lnTo>
                  <a:lnTo>
                    <a:pt x="1137" y="463"/>
                  </a:lnTo>
                  <a:lnTo>
                    <a:pt x="1128" y="440"/>
                  </a:lnTo>
                  <a:lnTo>
                    <a:pt x="1118" y="416"/>
                  </a:lnTo>
                  <a:lnTo>
                    <a:pt x="1106" y="394"/>
                  </a:lnTo>
                  <a:lnTo>
                    <a:pt x="1093" y="372"/>
                  </a:lnTo>
                  <a:lnTo>
                    <a:pt x="1079" y="352"/>
                  </a:lnTo>
                  <a:lnTo>
                    <a:pt x="1066" y="330"/>
                  </a:lnTo>
                  <a:lnTo>
                    <a:pt x="1049" y="311"/>
                  </a:lnTo>
                  <a:lnTo>
                    <a:pt x="1034" y="292"/>
                  </a:lnTo>
                  <a:lnTo>
                    <a:pt x="1015" y="274"/>
                  </a:lnTo>
                  <a:lnTo>
                    <a:pt x="998" y="257"/>
                  </a:lnTo>
                  <a:lnTo>
                    <a:pt x="978" y="240"/>
                  </a:lnTo>
                  <a:lnTo>
                    <a:pt x="959" y="225"/>
                  </a:lnTo>
                  <a:lnTo>
                    <a:pt x="939" y="209"/>
                  </a:lnTo>
                  <a:lnTo>
                    <a:pt x="917" y="196"/>
                  </a:lnTo>
                  <a:lnTo>
                    <a:pt x="895" y="182"/>
                  </a:lnTo>
                  <a:lnTo>
                    <a:pt x="873" y="172"/>
                  </a:lnTo>
                  <a:lnTo>
                    <a:pt x="849" y="160"/>
                  </a:lnTo>
                  <a:lnTo>
                    <a:pt x="826" y="152"/>
                  </a:lnTo>
                  <a:lnTo>
                    <a:pt x="800" y="143"/>
                  </a:lnTo>
                  <a:lnTo>
                    <a:pt x="776" y="137"/>
                  </a:lnTo>
                  <a:lnTo>
                    <a:pt x="751" y="130"/>
                  </a:lnTo>
                  <a:lnTo>
                    <a:pt x="726" y="127"/>
                  </a:lnTo>
                  <a:lnTo>
                    <a:pt x="699" y="123"/>
                  </a:lnTo>
                  <a:lnTo>
                    <a:pt x="672" y="120"/>
                  </a:lnTo>
                  <a:lnTo>
                    <a:pt x="645" y="12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D2D2A"/>
                </a:solidFill>
              </a:endParaRPr>
            </a:p>
          </p:txBody>
        </p:sp>
        <p:sp>
          <p:nvSpPr>
            <p:cNvPr id="119" name="Freeform 16"/>
            <p:cNvSpPr>
              <a:spLocks/>
            </p:cNvSpPr>
            <p:nvPr/>
          </p:nvSpPr>
          <p:spPr bwMode="auto">
            <a:xfrm>
              <a:off x="6567" y="417"/>
              <a:ext cx="645" cy="645"/>
            </a:xfrm>
            <a:custGeom>
              <a:avLst/>
              <a:gdLst>
                <a:gd name="T0" fmla="*/ 612 w 1291"/>
                <a:gd name="T1" fmla="*/ 1287 h 1289"/>
                <a:gd name="T2" fmla="*/ 516 w 1291"/>
                <a:gd name="T3" fmla="*/ 1276 h 1289"/>
                <a:gd name="T4" fmla="*/ 423 w 1291"/>
                <a:gd name="T5" fmla="*/ 1250 h 1289"/>
                <a:gd name="T6" fmla="*/ 338 w 1291"/>
                <a:gd name="T7" fmla="*/ 1211 h 1289"/>
                <a:gd name="T8" fmla="*/ 259 w 1291"/>
                <a:gd name="T9" fmla="*/ 1161 h 1289"/>
                <a:gd name="T10" fmla="*/ 189 w 1291"/>
                <a:gd name="T11" fmla="*/ 1100 h 1289"/>
                <a:gd name="T12" fmla="*/ 129 w 1291"/>
                <a:gd name="T13" fmla="*/ 1030 h 1289"/>
                <a:gd name="T14" fmla="*/ 78 w 1291"/>
                <a:gd name="T15" fmla="*/ 951 h 1289"/>
                <a:gd name="T16" fmla="*/ 39 w 1291"/>
                <a:gd name="T17" fmla="*/ 866 h 1289"/>
                <a:gd name="T18" fmla="*/ 14 w 1291"/>
                <a:gd name="T19" fmla="*/ 775 h 1289"/>
                <a:gd name="T20" fmla="*/ 2 w 1291"/>
                <a:gd name="T21" fmla="*/ 677 h 1289"/>
                <a:gd name="T22" fmla="*/ 2 w 1291"/>
                <a:gd name="T23" fmla="*/ 611 h 1289"/>
                <a:gd name="T24" fmla="*/ 14 w 1291"/>
                <a:gd name="T25" fmla="*/ 514 h 1289"/>
                <a:gd name="T26" fmla="*/ 39 w 1291"/>
                <a:gd name="T27" fmla="*/ 423 h 1289"/>
                <a:gd name="T28" fmla="*/ 78 w 1291"/>
                <a:gd name="T29" fmla="*/ 336 h 1289"/>
                <a:gd name="T30" fmla="*/ 129 w 1291"/>
                <a:gd name="T31" fmla="*/ 259 h 1289"/>
                <a:gd name="T32" fmla="*/ 189 w 1291"/>
                <a:gd name="T33" fmla="*/ 187 h 1289"/>
                <a:gd name="T34" fmla="*/ 259 w 1291"/>
                <a:gd name="T35" fmla="*/ 127 h 1289"/>
                <a:gd name="T36" fmla="*/ 338 w 1291"/>
                <a:gd name="T37" fmla="*/ 77 h 1289"/>
                <a:gd name="T38" fmla="*/ 423 w 1291"/>
                <a:gd name="T39" fmla="*/ 39 h 1289"/>
                <a:gd name="T40" fmla="*/ 516 w 1291"/>
                <a:gd name="T41" fmla="*/ 11 h 1289"/>
                <a:gd name="T42" fmla="*/ 612 w 1291"/>
                <a:gd name="T43" fmla="*/ 0 h 1289"/>
                <a:gd name="T44" fmla="*/ 678 w 1291"/>
                <a:gd name="T45" fmla="*/ 0 h 1289"/>
                <a:gd name="T46" fmla="*/ 775 w 1291"/>
                <a:gd name="T47" fmla="*/ 11 h 1289"/>
                <a:gd name="T48" fmla="*/ 866 w 1291"/>
                <a:gd name="T49" fmla="*/ 39 h 1289"/>
                <a:gd name="T50" fmla="*/ 952 w 1291"/>
                <a:gd name="T51" fmla="*/ 77 h 1289"/>
                <a:gd name="T52" fmla="*/ 1030 w 1291"/>
                <a:gd name="T53" fmla="*/ 127 h 1289"/>
                <a:gd name="T54" fmla="*/ 1101 w 1291"/>
                <a:gd name="T55" fmla="*/ 187 h 1289"/>
                <a:gd name="T56" fmla="*/ 1162 w 1291"/>
                <a:gd name="T57" fmla="*/ 259 h 1289"/>
                <a:gd name="T58" fmla="*/ 1213 w 1291"/>
                <a:gd name="T59" fmla="*/ 336 h 1289"/>
                <a:gd name="T60" fmla="*/ 1250 w 1291"/>
                <a:gd name="T61" fmla="*/ 423 h 1289"/>
                <a:gd name="T62" fmla="*/ 1277 w 1291"/>
                <a:gd name="T63" fmla="*/ 514 h 1289"/>
                <a:gd name="T64" fmla="*/ 1289 w 1291"/>
                <a:gd name="T65" fmla="*/ 611 h 1289"/>
                <a:gd name="T66" fmla="*/ 1289 w 1291"/>
                <a:gd name="T67" fmla="*/ 677 h 1289"/>
                <a:gd name="T68" fmla="*/ 1277 w 1291"/>
                <a:gd name="T69" fmla="*/ 775 h 1289"/>
                <a:gd name="T70" fmla="*/ 1250 w 1291"/>
                <a:gd name="T71" fmla="*/ 866 h 1289"/>
                <a:gd name="T72" fmla="*/ 1213 w 1291"/>
                <a:gd name="T73" fmla="*/ 951 h 1289"/>
                <a:gd name="T74" fmla="*/ 1162 w 1291"/>
                <a:gd name="T75" fmla="*/ 1030 h 1289"/>
                <a:gd name="T76" fmla="*/ 1101 w 1291"/>
                <a:gd name="T77" fmla="*/ 1100 h 1289"/>
                <a:gd name="T78" fmla="*/ 1030 w 1291"/>
                <a:gd name="T79" fmla="*/ 1161 h 1289"/>
                <a:gd name="T80" fmla="*/ 952 w 1291"/>
                <a:gd name="T81" fmla="*/ 1211 h 1289"/>
                <a:gd name="T82" fmla="*/ 866 w 1291"/>
                <a:gd name="T83" fmla="*/ 1250 h 1289"/>
                <a:gd name="T84" fmla="*/ 775 w 1291"/>
                <a:gd name="T85" fmla="*/ 1276 h 1289"/>
                <a:gd name="T86" fmla="*/ 678 w 1291"/>
                <a:gd name="T87" fmla="*/ 1287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1" h="1289">
                  <a:moveTo>
                    <a:pt x="645" y="1289"/>
                  </a:moveTo>
                  <a:lnTo>
                    <a:pt x="645" y="1289"/>
                  </a:lnTo>
                  <a:lnTo>
                    <a:pt x="612" y="1287"/>
                  </a:lnTo>
                  <a:lnTo>
                    <a:pt x="579" y="1286"/>
                  </a:lnTo>
                  <a:lnTo>
                    <a:pt x="546" y="1282"/>
                  </a:lnTo>
                  <a:lnTo>
                    <a:pt x="516" y="1276"/>
                  </a:lnTo>
                  <a:lnTo>
                    <a:pt x="484" y="1269"/>
                  </a:lnTo>
                  <a:lnTo>
                    <a:pt x="453" y="1260"/>
                  </a:lnTo>
                  <a:lnTo>
                    <a:pt x="423" y="1250"/>
                  </a:lnTo>
                  <a:lnTo>
                    <a:pt x="394" y="1238"/>
                  </a:lnTo>
                  <a:lnTo>
                    <a:pt x="365" y="1225"/>
                  </a:lnTo>
                  <a:lnTo>
                    <a:pt x="338" y="1211"/>
                  </a:lnTo>
                  <a:lnTo>
                    <a:pt x="311" y="1196"/>
                  </a:lnTo>
                  <a:lnTo>
                    <a:pt x="284" y="1179"/>
                  </a:lnTo>
                  <a:lnTo>
                    <a:pt x="259" y="1161"/>
                  </a:lnTo>
                  <a:lnTo>
                    <a:pt x="235" y="1142"/>
                  </a:lnTo>
                  <a:lnTo>
                    <a:pt x="211" y="1122"/>
                  </a:lnTo>
                  <a:lnTo>
                    <a:pt x="189" y="1100"/>
                  </a:lnTo>
                  <a:lnTo>
                    <a:pt x="168" y="1078"/>
                  </a:lnTo>
                  <a:lnTo>
                    <a:pt x="147" y="1054"/>
                  </a:lnTo>
                  <a:lnTo>
                    <a:pt x="129" y="1030"/>
                  </a:lnTo>
                  <a:lnTo>
                    <a:pt x="110" y="1005"/>
                  </a:lnTo>
                  <a:lnTo>
                    <a:pt x="93" y="978"/>
                  </a:lnTo>
                  <a:lnTo>
                    <a:pt x="78" y="951"/>
                  </a:lnTo>
                  <a:lnTo>
                    <a:pt x="64" y="924"/>
                  </a:lnTo>
                  <a:lnTo>
                    <a:pt x="51" y="895"/>
                  </a:lnTo>
                  <a:lnTo>
                    <a:pt x="39" y="866"/>
                  </a:lnTo>
                  <a:lnTo>
                    <a:pt x="29" y="836"/>
                  </a:lnTo>
                  <a:lnTo>
                    <a:pt x="20" y="805"/>
                  </a:lnTo>
                  <a:lnTo>
                    <a:pt x="14" y="775"/>
                  </a:lnTo>
                  <a:lnTo>
                    <a:pt x="8" y="743"/>
                  </a:lnTo>
                  <a:lnTo>
                    <a:pt x="3" y="710"/>
                  </a:lnTo>
                  <a:lnTo>
                    <a:pt x="2" y="677"/>
                  </a:lnTo>
                  <a:lnTo>
                    <a:pt x="0" y="644"/>
                  </a:lnTo>
                  <a:lnTo>
                    <a:pt x="0" y="644"/>
                  </a:lnTo>
                  <a:lnTo>
                    <a:pt x="2" y="611"/>
                  </a:lnTo>
                  <a:lnTo>
                    <a:pt x="3" y="578"/>
                  </a:lnTo>
                  <a:lnTo>
                    <a:pt x="8" y="546"/>
                  </a:lnTo>
                  <a:lnTo>
                    <a:pt x="14" y="514"/>
                  </a:lnTo>
                  <a:lnTo>
                    <a:pt x="20" y="482"/>
                  </a:lnTo>
                  <a:lnTo>
                    <a:pt x="29" y="451"/>
                  </a:lnTo>
                  <a:lnTo>
                    <a:pt x="39" y="423"/>
                  </a:lnTo>
                  <a:lnTo>
                    <a:pt x="51" y="392"/>
                  </a:lnTo>
                  <a:lnTo>
                    <a:pt x="64" y="363"/>
                  </a:lnTo>
                  <a:lnTo>
                    <a:pt x="78" y="336"/>
                  </a:lnTo>
                  <a:lnTo>
                    <a:pt x="93" y="309"/>
                  </a:lnTo>
                  <a:lnTo>
                    <a:pt x="110" y="284"/>
                  </a:lnTo>
                  <a:lnTo>
                    <a:pt x="129" y="259"/>
                  </a:lnTo>
                  <a:lnTo>
                    <a:pt x="147" y="233"/>
                  </a:lnTo>
                  <a:lnTo>
                    <a:pt x="168" y="209"/>
                  </a:lnTo>
                  <a:lnTo>
                    <a:pt x="189" y="187"/>
                  </a:lnTo>
                  <a:lnTo>
                    <a:pt x="211" y="167"/>
                  </a:lnTo>
                  <a:lnTo>
                    <a:pt x="235" y="147"/>
                  </a:lnTo>
                  <a:lnTo>
                    <a:pt x="259" y="127"/>
                  </a:lnTo>
                  <a:lnTo>
                    <a:pt x="284" y="110"/>
                  </a:lnTo>
                  <a:lnTo>
                    <a:pt x="311" y="93"/>
                  </a:lnTo>
                  <a:lnTo>
                    <a:pt x="338" y="77"/>
                  </a:lnTo>
                  <a:lnTo>
                    <a:pt x="365" y="62"/>
                  </a:lnTo>
                  <a:lnTo>
                    <a:pt x="394" y="50"/>
                  </a:lnTo>
                  <a:lnTo>
                    <a:pt x="423" y="39"/>
                  </a:lnTo>
                  <a:lnTo>
                    <a:pt x="453" y="28"/>
                  </a:lnTo>
                  <a:lnTo>
                    <a:pt x="484" y="20"/>
                  </a:lnTo>
                  <a:lnTo>
                    <a:pt x="516" y="11"/>
                  </a:lnTo>
                  <a:lnTo>
                    <a:pt x="546" y="6"/>
                  </a:lnTo>
                  <a:lnTo>
                    <a:pt x="579" y="3"/>
                  </a:lnTo>
                  <a:lnTo>
                    <a:pt x="612" y="0"/>
                  </a:lnTo>
                  <a:lnTo>
                    <a:pt x="645" y="0"/>
                  </a:lnTo>
                  <a:lnTo>
                    <a:pt x="645" y="0"/>
                  </a:lnTo>
                  <a:lnTo>
                    <a:pt x="678" y="0"/>
                  </a:lnTo>
                  <a:lnTo>
                    <a:pt x="711" y="3"/>
                  </a:lnTo>
                  <a:lnTo>
                    <a:pt x="743" y="6"/>
                  </a:lnTo>
                  <a:lnTo>
                    <a:pt x="775" y="11"/>
                  </a:lnTo>
                  <a:lnTo>
                    <a:pt x="807" y="20"/>
                  </a:lnTo>
                  <a:lnTo>
                    <a:pt x="837" y="28"/>
                  </a:lnTo>
                  <a:lnTo>
                    <a:pt x="866" y="39"/>
                  </a:lnTo>
                  <a:lnTo>
                    <a:pt x="897" y="50"/>
                  </a:lnTo>
                  <a:lnTo>
                    <a:pt x="925" y="62"/>
                  </a:lnTo>
                  <a:lnTo>
                    <a:pt x="952" y="77"/>
                  </a:lnTo>
                  <a:lnTo>
                    <a:pt x="979" y="93"/>
                  </a:lnTo>
                  <a:lnTo>
                    <a:pt x="1005" y="110"/>
                  </a:lnTo>
                  <a:lnTo>
                    <a:pt x="1030" y="127"/>
                  </a:lnTo>
                  <a:lnTo>
                    <a:pt x="1056" y="147"/>
                  </a:lnTo>
                  <a:lnTo>
                    <a:pt x="1079" y="167"/>
                  </a:lnTo>
                  <a:lnTo>
                    <a:pt x="1101" y="187"/>
                  </a:lnTo>
                  <a:lnTo>
                    <a:pt x="1123" y="209"/>
                  </a:lnTo>
                  <a:lnTo>
                    <a:pt x="1142" y="233"/>
                  </a:lnTo>
                  <a:lnTo>
                    <a:pt x="1162" y="259"/>
                  </a:lnTo>
                  <a:lnTo>
                    <a:pt x="1179" y="284"/>
                  </a:lnTo>
                  <a:lnTo>
                    <a:pt x="1196" y="309"/>
                  </a:lnTo>
                  <a:lnTo>
                    <a:pt x="1213" y="336"/>
                  </a:lnTo>
                  <a:lnTo>
                    <a:pt x="1226" y="363"/>
                  </a:lnTo>
                  <a:lnTo>
                    <a:pt x="1240" y="392"/>
                  </a:lnTo>
                  <a:lnTo>
                    <a:pt x="1250" y="423"/>
                  </a:lnTo>
                  <a:lnTo>
                    <a:pt x="1260" y="451"/>
                  </a:lnTo>
                  <a:lnTo>
                    <a:pt x="1270" y="482"/>
                  </a:lnTo>
                  <a:lnTo>
                    <a:pt x="1277" y="514"/>
                  </a:lnTo>
                  <a:lnTo>
                    <a:pt x="1282" y="546"/>
                  </a:lnTo>
                  <a:lnTo>
                    <a:pt x="1287" y="578"/>
                  </a:lnTo>
                  <a:lnTo>
                    <a:pt x="1289" y="611"/>
                  </a:lnTo>
                  <a:lnTo>
                    <a:pt x="1291" y="644"/>
                  </a:lnTo>
                  <a:lnTo>
                    <a:pt x="1291" y="644"/>
                  </a:lnTo>
                  <a:lnTo>
                    <a:pt x="1289" y="677"/>
                  </a:lnTo>
                  <a:lnTo>
                    <a:pt x="1287" y="710"/>
                  </a:lnTo>
                  <a:lnTo>
                    <a:pt x="1282" y="743"/>
                  </a:lnTo>
                  <a:lnTo>
                    <a:pt x="1277" y="775"/>
                  </a:lnTo>
                  <a:lnTo>
                    <a:pt x="1270" y="805"/>
                  </a:lnTo>
                  <a:lnTo>
                    <a:pt x="1260" y="836"/>
                  </a:lnTo>
                  <a:lnTo>
                    <a:pt x="1250" y="866"/>
                  </a:lnTo>
                  <a:lnTo>
                    <a:pt x="1240" y="895"/>
                  </a:lnTo>
                  <a:lnTo>
                    <a:pt x="1226" y="924"/>
                  </a:lnTo>
                  <a:lnTo>
                    <a:pt x="1213" y="951"/>
                  </a:lnTo>
                  <a:lnTo>
                    <a:pt x="1196" y="978"/>
                  </a:lnTo>
                  <a:lnTo>
                    <a:pt x="1179" y="1005"/>
                  </a:lnTo>
                  <a:lnTo>
                    <a:pt x="1162" y="1030"/>
                  </a:lnTo>
                  <a:lnTo>
                    <a:pt x="1142" y="1054"/>
                  </a:lnTo>
                  <a:lnTo>
                    <a:pt x="1123" y="1078"/>
                  </a:lnTo>
                  <a:lnTo>
                    <a:pt x="1101" y="1100"/>
                  </a:lnTo>
                  <a:lnTo>
                    <a:pt x="1079" y="1122"/>
                  </a:lnTo>
                  <a:lnTo>
                    <a:pt x="1056" y="1142"/>
                  </a:lnTo>
                  <a:lnTo>
                    <a:pt x="1030" y="1161"/>
                  </a:lnTo>
                  <a:lnTo>
                    <a:pt x="1005" y="1179"/>
                  </a:lnTo>
                  <a:lnTo>
                    <a:pt x="979" y="1196"/>
                  </a:lnTo>
                  <a:lnTo>
                    <a:pt x="952" y="1211"/>
                  </a:lnTo>
                  <a:lnTo>
                    <a:pt x="925" y="1225"/>
                  </a:lnTo>
                  <a:lnTo>
                    <a:pt x="897" y="1238"/>
                  </a:lnTo>
                  <a:lnTo>
                    <a:pt x="866" y="1250"/>
                  </a:lnTo>
                  <a:lnTo>
                    <a:pt x="837" y="1260"/>
                  </a:lnTo>
                  <a:lnTo>
                    <a:pt x="807" y="1269"/>
                  </a:lnTo>
                  <a:lnTo>
                    <a:pt x="775" y="1276"/>
                  </a:lnTo>
                  <a:lnTo>
                    <a:pt x="743" y="1282"/>
                  </a:lnTo>
                  <a:lnTo>
                    <a:pt x="711" y="1286"/>
                  </a:lnTo>
                  <a:lnTo>
                    <a:pt x="678" y="1287"/>
                  </a:lnTo>
                  <a:lnTo>
                    <a:pt x="645" y="12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D2D2A"/>
                </a:solidFill>
              </a:endParaRPr>
            </a:p>
          </p:txBody>
        </p:sp>
        <p:sp>
          <p:nvSpPr>
            <p:cNvPr id="120" name="Freeform 17"/>
            <p:cNvSpPr>
              <a:spLocks/>
            </p:cNvSpPr>
            <p:nvPr/>
          </p:nvSpPr>
          <p:spPr bwMode="auto">
            <a:xfrm>
              <a:off x="6627" y="477"/>
              <a:ext cx="524" cy="438"/>
            </a:xfrm>
            <a:custGeom>
              <a:avLst/>
              <a:gdLst>
                <a:gd name="T0" fmla="*/ 470 w 1047"/>
                <a:gd name="T1" fmla="*/ 3 h 875"/>
                <a:gd name="T2" fmla="*/ 367 w 1047"/>
                <a:gd name="T3" fmla="*/ 23 h 875"/>
                <a:gd name="T4" fmla="*/ 274 w 1047"/>
                <a:gd name="T5" fmla="*/ 62 h 875"/>
                <a:gd name="T6" fmla="*/ 189 w 1047"/>
                <a:gd name="T7" fmla="*/ 120 h 875"/>
                <a:gd name="T8" fmla="*/ 118 w 1047"/>
                <a:gd name="T9" fmla="*/ 191 h 875"/>
                <a:gd name="T10" fmla="*/ 62 w 1047"/>
                <a:gd name="T11" fmla="*/ 274 h 875"/>
                <a:gd name="T12" fmla="*/ 24 w 1047"/>
                <a:gd name="T13" fmla="*/ 369 h 875"/>
                <a:gd name="T14" fmla="*/ 2 w 1047"/>
                <a:gd name="T15" fmla="*/ 470 h 875"/>
                <a:gd name="T16" fmla="*/ 0 w 1047"/>
                <a:gd name="T17" fmla="*/ 550 h 875"/>
                <a:gd name="T18" fmla="*/ 13 w 1047"/>
                <a:gd name="T19" fmla="*/ 646 h 875"/>
                <a:gd name="T20" fmla="*/ 46 w 1047"/>
                <a:gd name="T21" fmla="*/ 738 h 875"/>
                <a:gd name="T22" fmla="*/ 91 w 1047"/>
                <a:gd name="T23" fmla="*/ 821 h 875"/>
                <a:gd name="T24" fmla="*/ 135 w 1047"/>
                <a:gd name="T25" fmla="*/ 875 h 875"/>
                <a:gd name="T26" fmla="*/ 199 w 1047"/>
                <a:gd name="T27" fmla="*/ 853 h 875"/>
                <a:gd name="T28" fmla="*/ 282 w 1047"/>
                <a:gd name="T29" fmla="*/ 829 h 875"/>
                <a:gd name="T30" fmla="*/ 408 w 1047"/>
                <a:gd name="T31" fmla="*/ 771 h 875"/>
                <a:gd name="T32" fmla="*/ 396 w 1047"/>
                <a:gd name="T33" fmla="*/ 661 h 875"/>
                <a:gd name="T34" fmla="*/ 365 w 1047"/>
                <a:gd name="T35" fmla="*/ 587 h 875"/>
                <a:gd name="T36" fmla="*/ 345 w 1047"/>
                <a:gd name="T37" fmla="*/ 555 h 875"/>
                <a:gd name="T38" fmla="*/ 328 w 1047"/>
                <a:gd name="T39" fmla="*/ 524 h 875"/>
                <a:gd name="T40" fmla="*/ 323 w 1047"/>
                <a:gd name="T41" fmla="*/ 455 h 875"/>
                <a:gd name="T42" fmla="*/ 333 w 1047"/>
                <a:gd name="T43" fmla="*/ 426 h 875"/>
                <a:gd name="T44" fmla="*/ 335 w 1047"/>
                <a:gd name="T45" fmla="*/ 364 h 875"/>
                <a:gd name="T46" fmla="*/ 335 w 1047"/>
                <a:gd name="T47" fmla="*/ 304 h 875"/>
                <a:gd name="T48" fmla="*/ 358 w 1047"/>
                <a:gd name="T49" fmla="*/ 250 h 875"/>
                <a:gd name="T50" fmla="*/ 402 w 1047"/>
                <a:gd name="T51" fmla="*/ 205 h 875"/>
                <a:gd name="T52" fmla="*/ 465 w 1047"/>
                <a:gd name="T53" fmla="*/ 171 h 875"/>
                <a:gd name="T54" fmla="*/ 524 w 1047"/>
                <a:gd name="T55" fmla="*/ 161 h 875"/>
                <a:gd name="T56" fmla="*/ 607 w 1047"/>
                <a:gd name="T57" fmla="*/ 177 h 875"/>
                <a:gd name="T58" fmla="*/ 665 w 1047"/>
                <a:gd name="T59" fmla="*/ 215 h 875"/>
                <a:gd name="T60" fmla="*/ 700 w 1047"/>
                <a:gd name="T61" fmla="*/ 264 h 875"/>
                <a:gd name="T62" fmla="*/ 714 w 1047"/>
                <a:gd name="T63" fmla="*/ 320 h 875"/>
                <a:gd name="T64" fmla="*/ 705 w 1047"/>
                <a:gd name="T65" fmla="*/ 425 h 875"/>
                <a:gd name="T66" fmla="*/ 717 w 1047"/>
                <a:gd name="T67" fmla="*/ 428 h 875"/>
                <a:gd name="T68" fmla="*/ 722 w 1047"/>
                <a:gd name="T69" fmla="*/ 484 h 875"/>
                <a:gd name="T70" fmla="*/ 715 w 1047"/>
                <a:gd name="T71" fmla="*/ 533 h 875"/>
                <a:gd name="T72" fmla="*/ 695 w 1047"/>
                <a:gd name="T73" fmla="*/ 557 h 875"/>
                <a:gd name="T74" fmla="*/ 675 w 1047"/>
                <a:gd name="T75" fmla="*/ 612 h 875"/>
                <a:gd name="T76" fmla="*/ 643 w 1047"/>
                <a:gd name="T77" fmla="*/ 670 h 875"/>
                <a:gd name="T78" fmla="*/ 663 w 1047"/>
                <a:gd name="T79" fmla="*/ 783 h 875"/>
                <a:gd name="T80" fmla="*/ 795 w 1047"/>
                <a:gd name="T81" fmla="*/ 839 h 875"/>
                <a:gd name="T82" fmla="*/ 857 w 1047"/>
                <a:gd name="T83" fmla="*/ 854 h 875"/>
                <a:gd name="T84" fmla="*/ 912 w 1047"/>
                <a:gd name="T85" fmla="*/ 875 h 875"/>
                <a:gd name="T86" fmla="*/ 967 w 1047"/>
                <a:gd name="T87" fmla="*/ 800 h 875"/>
                <a:gd name="T88" fmla="*/ 1011 w 1047"/>
                <a:gd name="T89" fmla="*/ 716 h 875"/>
                <a:gd name="T90" fmla="*/ 1038 w 1047"/>
                <a:gd name="T91" fmla="*/ 623 h 875"/>
                <a:gd name="T92" fmla="*/ 1047 w 1047"/>
                <a:gd name="T93" fmla="*/ 524 h 875"/>
                <a:gd name="T94" fmla="*/ 1040 w 1047"/>
                <a:gd name="T95" fmla="*/ 445 h 875"/>
                <a:gd name="T96" fmla="*/ 1015 w 1047"/>
                <a:gd name="T97" fmla="*/ 343 h 875"/>
                <a:gd name="T98" fmla="*/ 971 w 1047"/>
                <a:gd name="T99" fmla="*/ 252 h 875"/>
                <a:gd name="T100" fmla="*/ 912 w 1047"/>
                <a:gd name="T101" fmla="*/ 172 h 875"/>
                <a:gd name="T102" fmla="*/ 837 w 1047"/>
                <a:gd name="T103" fmla="*/ 105 h 875"/>
                <a:gd name="T104" fmla="*/ 751 w 1047"/>
                <a:gd name="T105" fmla="*/ 52 h 875"/>
                <a:gd name="T106" fmla="*/ 654 w 1047"/>
                <a:gd name="T107" fmla="*/ 17 h 875"/>
                <a:gd name="T108" fmla="*/ 550 w 1047"/>
                <a:gd name="T109" fmla="*/ 0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7" h="875">
                  <a:moveTo>
                    <a:pt x="523" y="0"/>
                  </a:moveTo>
                  <a:lnTo>
                    <a:pt x="523" y="0"/>
                  </a:lnTo>
                  <a:lnTo>
                    <a:pt x="495" y="0"/>
                  </a:lnTo>
                  <a:lnTo>
                    <a:pt x="470" y="3"/>
                  </a:lnTo>
                  <a:lnTo>
                    <a:pt x="443" y="7"/>
                  </a:lnTo>
                  <a:lnTo>
                    <a:pt x="418" y="10"/>
                  </a:lnTo>
                  <a:lnTo>
                    <a:pt x="392" y="17"/>
                  </a:lnTo>
                  <a:lnTo>
                    <a:pt x="367" y="23"/>
                  </a:lnTo>
                  <a:lnTo>
                    <a:pt x="343" y="32"/>
                  </a:lnTo>
                  <a:lnTo>
                    <a:pt x="320" y="40"/>
                  </a:lnTo>
                  <a:lnTo>
                    <a:pt x="296" y="52"/>
                  </a:lnTo>
                  <a:lnTo>
                    <a:pt x="274" y="62"/>
                  </a:lnTo>
                  <a:lnTo>
                    <a:pt x="252" y="76"/>
                  </a:lnTo>
                  <a:lnTo>
                    <a:pt x="230" y="89"/>
                  </a:lnTo>
                  <a:lnTo>
                    <a:pt x="210" y="105"/>
                  </a:lnTo>
                  <a:lnTo>
                    <a:pt x="189" y="120"/>
                  </a:lnTo>
                  <a:lnTo>
                    <a:pt x="171" y="137"/>
                  </a:lnTo>
                  <a:lnTo>
                    <a:pt x="152" y="154"/>
                  </a:lnTo>
                  <a:lnTo>
                    <a:pt x="135" y="172"/>
                  </a:lnTo>
                  <a:lnTo>
                    <a:pt x="118" y="191"/>
                  </a:lnTo>
                  <a:lnTo>
                    <a:pt x="103" y="210"/>
                  </a:lnTo>
                  <a:lnTo>
                    <a:pt x="89" y="232"/>
                  </a:lnTo>
                  <a:lnTo>
                    <a:pt x="74" y="252"/>
                  </a:lnTo>
                  <a:lnTo>
                    <a:pt x="62" y="274"/>
                  </a:lnTo>
                  <a:lnTo>
                    <a:pt x="51" y="296"/>
                  </a:lnTo>
                  <a:lnTo>
                    <a:pt x="40" y="320"/>
                  </a:lnTo>
                  <a:lnTo>
                    <a:pt x="30" y="343"/>
                  </a:lnTo>
                  <a:lnTo>
                    <a:pt x="24" y="369"/>
                  </a:lnTo>
                  <a:lnTo>
                    <a:pt x="15" y="392"/>
                  </a:lnTo>
                  <a:lnTo>
                    <a:pt x="10" y="418"/>
                  </a:lnTo>
                  <a:lnTo>
                    <a:pt x="5" y="445"/>
                  </a:lnTo>
                  <a:lnTo>
                    <a:pt x="2" y="470"/>
                  </a:lnTo>
                  <a:lnTo>
                    <a:pt x="0" y="497"/>
                  </a:lnTo>
                  <a:lnTo>
                    <a:pt x="0" y="524"/>
                  </a:lnTo>
                  <a:lnTo>
                    <a:pt x="0" y="524"/>
                  </a:lnTo>
                  <a:lnTo>
                    <a:pt x="0" y="550"/>
                  </a:lnTo>
                  <a:lnTo>
                    <a:pt x="2" y="573"/>
                  </a:lnTo>
                  <a:lnTo>
                    <a:pt x="5" y="599"/>
                  </a:lnTo>
                  <a:lnTo>
                    <a:pt x="8" y="623"/>
                  </a:lnTo>
                  <a:lnTo>
                    <a:pt x="13" y="646"/>
                  </a:lnTo>
                  <a:lnTo>
                    <a:pt x="20" y="670"/>
                  </a:lnTo>
                  <a:lnTo>
                    <a:pt x="27" y="694"/>
                  </a:lnTo>
                  <a:lnTo>
                    <a:pt x="35" y="716"/>
                  </a:lnTo>
                  <a:lnTo>
                    <a:pt x="46" y="738"/>
                  </a:lnTo>
                  <a:lnTo>
                    <a:pt x="56" y="760"/>
                  </a:lnTo>
                  <a:lnTo>
                    <a:pt x="66" y="780"/>
                  </a:lnTo>
                  <a:lnTo>
                    <a:pt x="78" y="800"/>
                  </a:lnTo>
                  <a:lnTo>
                    <a:pt x="91" y="821"/>
                  </a:lnTo>
                  <a:lnTo>
                    <a:pt x="105" y="839"/>
                  </a:lnTo>
                  <a:lnTo>
                    <a:pt x="120" y="858"/>
                  </a:lnTo>
                  <a:lnTo>
                    <a:pt x="135" y="875"/>
                  </a:lnTo>
                  <a:lnTo>
                    <a:pt x="135" y="875"/>
                  </a:lnTo>
                  <a:lnTo>
                    <a:pt x="159" y="865"/>
                  </a:lnTo>
                  <a:lnTo>
                    <a:pt x="176" y="858"/>
                  </a:lnTo>
                  <a:lnTo>
                    <a:pt x="189" y="854"/>
                  </a:lnTo>
                  <a:lnTo>
                    <a:pt x="199" y="853"/>
                  </a:lnTo>
                  <a:lnTo>
                    <a:pt x="213" y="851"/>
                  </a:lnTo>
                  <a:lnTo>
                    <a:pt x="228" y="848"/>
                  </a:lnTo>
                  <a:lnTo>
                    <a:pt x="250" y="841"/>
                  </a:lnTo>
                  <a:lnTo>
                    <a:pt x="282" y="829"/>
                  </a:lnTo>
                  <a:lnTo>
                    <a:pt x="282" y="829"/>
                  </a:lnTo>
                  <a:lnTo>
                    <a:pt x="345" y="802"/>
                  </a:lnTo>
                  <a:lnTo>
                    <a:pt x="384" y="785"/>
                  </a:lnTo>
                  <a:lnTo>
                    <a:pt x="408" y="771"/>
                  </a:lnTo>
                  <a:lnTo>
                    <a:pt x="409" y="675"/>
                  </a:lnTo>
                  <a:lnTo>
                    <a:pt x="409" y="675"/>
                  </a:lnTo>
                  <a:lnTo>
                    <a:pt x="402" y="670"/>
                  </a:lnTo>
                  <a:lnTo>
                    <a:pt x="396" y="661"/>
                  </a:lnTo>
                  <a:lnTo>
                    <a:pt x="389" y="650"/>
                  </a:lnTo>
                  <a:lnTo>
                    <a:pt x="380" y="634"/>
                  </a:lnTo>
                  <a:lnTo>
                    <a:pt x="372" y="612"/>
                  </a:lnTo>
                  <a:lnTo>
                    <a:pt x="365" y="587"/>
                  </a:lnTo>
                  <a:lnTo>
                    <a:pt x="358" y="557"/>
                  </a:lnTo>
                  <a:lnTo>
                    <a:pt x="358" y="557"/>
                  </a:lnTo>
                  <a:lnTo>
                    <a:pt x="352" y="557"/>
                  </a:lnTo>
                  <a:lnTo>
                    <a:pt x="345" y="555"/>
                  </a:lnTo>
                  <a:lnTo>
                    <a:pt x="338" y="550"/>
                  </a:lnTo>
                  <a:lnTo>
                    <a:pt x="335" y="541"/>
                  </a:lnTo>
                  <a:lnTo>
                    <a:pt x="331" y="533"/>
                  </a:lnTo>
                  <a:lnTo>
                    <a:pt x="328" y="524"/>
                  </a:lnTo>
                  <a:lnTo>
                    <a:pt x="326" y="506"/>
                  </a:lnTo>
                  <a:lnTo>
                    <a:pt x="326" y="506"/>
                  </a:lnTo>
                  <a:lnTo>
                    <a:pt x="325" y="484"/>
                  </a:lnTo>
                  <a:lnTo>
                    <a:pt x="323" y="455"/>
                  </a:lnTo>
                  <a:lnTo>
                    <a:pt x="323" y="441"/>
                  </a:lnTo>
                  <a:lnTo>
                    <a:pt x="326" y="431"/>
                  </a:lnTo>
                  <a:lnTo>
                    <a:pt x="330" y="428"/>
                  </a:lnTo>
                  <a:lnTo>
                    <a:pt x="333" y="426"/>
                  </a:lnTo>
                  <a:lnTo>
                    <a:pt x="336" y="425"/>
                  </a:lnTo>
                  <a:lnTo>
                    <a:pt x="342" y="425"/>
                  </a:lnTo>
                  <a:lnTo>
                    <a:pt x="342" y="425"/>
                  </a:lnTo>
                  <a:lnTo>
                    <a:pt x="335" y="364"/>
                  </a:lnTo>
                  <a:lnTo>
                    <a:pt x="333" y="338"/>
                  </a:lnTo>
                  <a:lnTo>
                    <a:pt x="333" y="320"/>
                  </a:lnTo>
                  <a:lnTo>
                    <a:pt x="333" y="320"/>
                  </a:lnTo>
                  <a:lnTo>
                    <a:pt x="335" y="304"/>
                  </a:lnTo>
                  <a:lnTo>
                    <a:pt x="340" y="291"/>
                  </a:lnTo>
                  <a:lnTo>
                    <a:pt x="343" y="277"/>
                  </a:lnTo>
                  <a:lnTo>
                    <a:pt x="350" y="264"/>
                  </a:lnTo>
                  <a:lnTo>
                    <a:pt x="358" y="250"/>
                  </a:lnTo>
                  <a:lnTo>
                    <a:pt x="367" y="238"/>
                  </a:lnTo>
                  <a:lnTo>
                    <a:pt x="379" y="227"/>
                  </a:lnTo>
                  <a:lnTo>
                    <a:pt x="389" y="215"/>
                  </a:lnTo>
                  <a:lnTo>
                    <a:pt x="402" y="205"/>
                  </a:lnTo>
                  <a:lnTo>
                    <a:pt x="416" y="194"/>
                  </a:lnTo>
                  <a:lnTo>
                    <a:pt x="431" y="186"/>
                  </a:lnTo>
                  <a:lnTo>
                    <a:pt x="448" y="177"/>
                  </a:lnTo>
                  <a:lnTo>
                    <a:pt x="465" y="171"/>
                  </a:lnTo>
                  <a:lnTo>
                    <a:pt x="484" y="167"/>
                  </a:lnTo>
                  <a:lnTo>
                    <a:pt x="504" y="164"/>
                  </a:lnTo>
                  <a:lnTo>
                    <a:pt x="524" y="161"/>
                  </a:lnTo>
                  <a:lnTo>
                    <a:pt x="524" y="161"/>
                  </a:lnTo>
                  <a:lnTo>
                    <a:pt x="548" y="164"/>
                  </a:lnTo>
                  <a:lnTo>
                    <a:pt x="570" y="167"/>
                  </a:lnTo>
                  <a:lnTo>
                    <a:pt x="590" y="171"/>
                  </a:lnTo>
                  <a:lnTo>
                    <a:pt x="607" y="177"/>
                  </a:lnTo>
                  <a:lnTo>
                    <a:pt x="624" y="186"/>
                  </a:lnTo>
                  <a:lnTo>
                    <a:pt x="639" y="194"/>
                  </a:lnTo>
                  <a:lnTo>
                    <a:pt x="653" y="205"/>
                  </a:lnTo>
                  <a:lnTo>
                    <a:pt x="665" y="215"/>
                  </a:lnTo>
                  <a:lnTo>
                    <a:pt x="676" y="227"/>
                  </a:lnTo>
                  <a:lnTo>
                    <a:pt x="685" y="238"/>
                  </a:lnTo>
                  <a:lnTo>
                    <a:pt x="693" y="250"/>
                  </a:lnTo>
                  <a:lnTo>
                    <a:pt x="700" y="264"/>
                  </a:lnTo>
                  <a:lnTo>
                    <a:pt x="705" y="277"/>
                  </a:lnTo>
                  <a:lnTo>
                    <a:pt x="709" y="291"/>
                  </a:lnTo>
                  <a:lnTo>
                    <a:pt x="712" y="304"/>
                  </a:lnTo>
                  <a:lnTo>
                    <a:pt x="714" y="320"/>
                  </a:lnTo>
                  <a:lnTo>
                    <a:pt x="714" y="320"/>
                  </a:lnTo>
                  <a:lnTo>
                    <a:pt x="714" y="338"/>
                  </a:lnTo>
                  <a:lnTo>
                    <a:pt x="712" y="364"/>
                  </a:lnTo>
                  <a:lnTo>
                    <a:pt x="705" y="425"/>
                  </a:lnTo>
                  <a:lnTo>
                    <a:pt x="705" y="425"/>
                  </a:lnTo>
                  <a:lnTo>
                    <a:pt x="710" y="425"/>
                  </a:lnTo>
                  <a:lnTo>
                    <a:pt x="714" y="426"/>
                  </a:lnTo>
                  <a:lnTo>
                    <a:pt x="717" y="428"/>
                  </a:lnTo>
                  <a:lnTo>
                    <a:pt x="720" y="431"/>
                  </a:lnTo>
                  <a:lnTo>
                    <a:pt x="724" y="441"/>
                  </a:lnTo>
                  <a:lnTo>
                    <a:pt x="724" y="455"/>
                  </a:lnTo>
                  <a:lnTo>
                    <a:pt x="722" y="484"/>
                  </a:lnTo>
                  <a:lnTo>
                    <a:pt x="720" y="506"/>
                  </a:lnTo>
                  <a:lnTo>
                    <a:pt x="720" y="506"/>
                  </a:lnTo>
                  <a:lnTo>
                    <a:pt x="717" y="524"/>
                  </a:lnTo>
                  <a:lnTo>
                    <a:pt x="715" y="533"/>
                  </a:lnTo>
                  <a:lnTo>
                    <a:pt x="712" y="541"/>
                  </a:lnTo>
                  <a:lnTo>
                    <a:pt x="707" y="550"/>
                  </a:lnTo>
                  <a:lnTo>
                    <a:pt x="702" y="555"/>
                  </a:lnTo>
                  <a:lnTo>
                    <a:pt x="695" y="557"/>
                  </a:lnTo>
                  <a:lnTo>
                    <a:pt x="687" y="557"/>
                  </a:lnTo>
                  <a:lnTo>
                    <a:pt x="687" y="557"/>
                  </a:lnTo>
                  <a:lnTo>
                    <a:pt x="682" y="587"/>
                  </a:lnTo>
                  <a:lnTo>
                    <a:pt x="675" y="612"/>
                  </a:lnTo>
                  <a:lnTo>
                    <a:pt x="666" y="633"/>
                  </a:lnTo>
                  <a:lnTo>
                    <a:pt x="658" y="650"/>
                  </a:lnTo>
                  <a:lnTo>
                    <a:pt x="649" y="661"/>
                  </a:lnTo>
                  <a:lnTo>
                    <a:pt x="643" y="670"/>
                  </a:lnTo>
                  <a:lnTo>
                    <a:pt x="638" y="675"/>
                  </a:lnTo>
                  <a:lnTo>
                    <a:pt x="638" y="771"/>
                  </a:lnTo>
                  <a:lnTo>
                    <a:pt x="638" y="771"/>
                  </a:lnTo>
                  <a:lnTo>
                    <a:pt x="663" y="783"/>
                  </a:lnTo>
                  <a:lnTo>
                    <a:pt x="702" y="800"/>
                  </a:lnTo>
                  <a:lnTo>
                    <a:pt x="764" y="826"/>
                  </a:lnTo>
                  <a:lnTo>
                    <a:pt x="764" y="826"/>
                  </a:lnTo>
                  <a:lnTo>
                    <a:pt x="795" y="839"/>
                  </a:lnTo>
                  <a:lnTo>
                    <a:pt x="819" y="846"/>
                  </a:lnTo>
                  <a:lnTo>
                    <a:pt x="834" y="851"/>
                  </a:lnTo>
                  <a:lnTo>
                    <a:pt x="846" y="853"/>
                  </a:lnTo>
                  <a:lnTo>
                    <a:pt x="857" y="854"/>
                  </a:lnTo>
                  <a:lnTo>
                    <a:pt x="869" y="858"/>
                  </a:lnTo>
                  <a:lnTo>
                    <a:pt x="886" y="865"/>
                  </a:lnTo>
                  <a:lnTo>
                    <a:pt x="912" y="875"/>
                  </a:lnTo>
                  <a:lnTo>
                    <a:pt x="912" y="875"/>
                  </a:lnTo>
                  <a:lnTo>
                    <a:pt x="927" y="858"/>
                  </a:lnTo>
                  <a:lnTo>
                    <a:pt x="940" y="839"/>
                  </a:lnTo>
                  <a:lnTo>
                    <a:pt x="956" y="821"/>
                  </a:lnTo>
                  <a:lnTo>
                    <a:pt x="967" y="800"/>
                  </a:lnTo>
                  <a:lnTo>
                    <a:pt x="979" y="780"/>
                  </a:lnTo>
                  <a:lnTo>
                    <a:pt x="991" y="760"/>
                  </a:lnTo>
                  <a:lnTo>
                    <a:pt x="1001" y="738"/>
                  </a:lnTo>
                  <a:lnTo>
                    <a:pt x="1011" y="716"/>
                  </a:lnTo>
                  <a:lnTo>
                    <a:pt x="1018" y="694"/>
                  </a:lnTo>
                  <a:lnTo>
                    <a:pt x="1027" y="670"/>
                  </a:lnTo>
                  <a:lnTo>
                    <a:pt x="1032" y="646"/>
                  </a:lnTo>
                  <a:lnTo>
                    <a:pt x="1038" y="623"/>
                  </a:lnTo>
                  <a:lnTo>
                    <a:pt x="1042" y="599"/>
                  </a:lnTo>
                  <a:lnTo>
                    <a:pt x="1045" y="573"/>
                  </a:lnTo>
                  <a:lnTo>
                    <a:pt x="1047" y="550"/>
                  </a:lnTo>
                  <a:lnTo>
                    <a:pt x="1047" y="524"/>
                  </a:lnTo>
                  <a:lnTo>
                    <a:pt x="1047" y="524"/>
                  </a:lnTo>
                  <a:lnTo>
                    <a:pt x="1047" y="497"/>
                  </a:lnTo>
                  <a:lnTo>
                    <a:pt x="1044" y="470"/>
                  </a:lnTo>
                  <a:lnTo>
                    <a:pt x="1040" y="445"/>
                  </a:lnTo>
                  <a:lnTo>
                    <a:pt x="1037" y="418"/>
                  </a:lnTo>
                  <a:lnTo>
                    <a:pt x="1030" y="392"/>
                  </a:lnTo>
                  <a:lnTo>
                    <a:pt x="1023" y="369"/>
                  </a:lnTo>
                  <a:lnTo>
                    <a:pt x="1015" y="343"/>
                  </a:lnTo>
                  <a:lnTo>
                    <a:pt x="1006" y="320"/>
                  </a:lnTo>
                  <a:lnTo>
                    <a:pt x="996" y="296"/>
                  </a:lnTo>
                  <a:lnTo>
                    <a:pt x="984" y="274"/>
                  </a:lnTo>
                  <a:lnTo>
                    <a:pt x="971" y="252"/>
                  </a:lnTo>
                  <a:lnTo>
                    <a:pt x="957" y="232"/>
                  </a:lnTo>
                  <a:lnTo>
                    <a:pt x="944" y="210"/>
                  </a:lnTo>
                  <a:lnTo>
                    <a:pt x="927" y="191"/>
                  </a:lnTo>
                  <a:lnTo>
                    <a:pt x="912" y="172"/>
                  </a:lnTo>
                  <a:lnTo>
                    <a:pt x="893" y="154"/>
                  </a:lnTo>
                  <a:lnTo>
                    <a:pt x="876" y="137"/>
                  </a:lnTo>
                  <a:lnTo>
                    <a:pt x="856" y="120"/>
                  </a:lnTo>
                  <a:lnTo>
                    <a:pt x="837" y="105"/>
                  </a:lnTo>
                  <a:lnTo>
                    <a:pt x="817" y="89"/>
                  </a:lnTo>
                  <a:lnTo>
                    <a:pt x="795" y="76"/>
                  </a:lnTo>
                  <a:lnTo>
                    <a:pt x="773" y="62"/>
                  </a:lnTo>
                  <a:lnTo>
                    <a:pt x="751" y="52"/>
                  </a:lnTo>
                  <a:lnTo>
                    <a:pt x="727" y="40"/>
                  </a:lnTo>
                  <a:lnTo>
                    <a:pt x="704" y="32"/>
                  </a:lnTo>
                  <a:lnTo>
                    <a:pt x="678" y="23"/>
                  </a:lnTo>
                  <a:lnTo>
                    <a:pt x="654" y="17"/>
                  </a:lnTo>
                  <a:lnTo>
                    <a:pt x="629" y="10"/>
                  </a:lnTo>
                  <a:lnTo>
                    <a:pt x="604" y="7"/>
                  </a:lnTo>
                  <a:lnTo>
                    <a:pt x="577" y="3"/>
                  </a:lnTo>
                  <a:lnTo>
                    <a:pt x="550" y="0"/>
                  </a:lnTo>
                  <a:lnTo>
                    <a:pt x="5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D2D2A"/>
                </a:solidFill>
              </a:endParaRPr>
            </a:p>
          </p:txBody>
        </p:sp>
        <p:sp>
          <p:nvSpPr>
            <p:cNvPr id="121" name="Freeform 18"/>
            <p:cNvSpPr>
              <a:spLocks/>
            </p:cNvSpPr>
            <p:nvPr/>
          </p:nvSpPr>
          <p:spPr bwMode="auto">
            <a:xfrm>
              <a:off x="7033" y="605"/>
              <a:ext cx="458" cy="344"/>
            </a:xfrm>
            <a:custGeom>
              <a:avLst/>
              <a:gdLst>
                <a:gd name="T0" fmla="*/ 917 w 917"/>
                <a:gd name="T1" fmla="*/ 344 h 687"/>
                <a:gd name="T2" fmla="*/ 915 w 917"/>
                <a:gd name="T3" fmla="*/ 362 h 687"/>
                <a:gd name="T4" fmla="*/ 900 w 917"/>
                <a:gd name="T5" fmla="*/ 395 h 687"/>
                <a:gd name="T6" fmla="*/ 602 w 917"/>
                <a:gd name="T7" fmla="*/ 665 h 687"/>
                <a:gd name="T8" fmla="*/ 591 w 917"/>
                <a:gd name="T9" fmla="*/ 676 h 687"/>
                <a:gd name="T10" fmla="*/ 560 w 917"/>
                <a:gd name="T11" fmla="*/ 686 h 687"/>
                <a:gd name="T12" fmla="*/ 545 w 917"/>
                <a:gd name="T13" fmla="*/ 687 h 687"/>
                <a:gd name="T14" fmla="*/ 511 w 917"/>
                <a:gd name="T15" fmla="*/ 681 h 687"/>
                <a:gd name="T16" fmla="*/ 484 w 917"/>
                <a:gd name="T17" fmla="*/ 662 h 687"/>
                <a:gd name="T18" fmla="*/ 465 w 917"/>
                <a:gd name="T19" fmla="*/ 635 h 687"/>
                <a:gd name="T20" fmla="*/ 459 w 917"/>
                <a:gd name="T21" fmla="*/ 603 h 687"/>
                <a:gd name="T22" fmla="*/ 459 w 917"/>
                <a:gd name="T23" fmla="*/ 593 h 687"/>
                <a:gd name="T24" fmla="*/ 467 w 917"/>
                <a:gd name="T25" fmla="*/ 567 h 687"/>
                <a:gd name="T26" fmla="*/ 487 w 917"/>
                <a:gd name="T27" fmla="*/ 538 h 687"/>
                <a:gd name="T28" fmla="*/ 86 w 917"/>
                <a:gd name="T29" fmla="*/ 430 h 687"/>
                <a:gd name="T30" fmla="*/ 69 w 917"/>
                <a:gd name="T31" fmla="*/ 428 h 687"/>
                <a:gd name="T32" fmla="*/ 37 w 917"/>
                <a:gd name="T33" fmla="*/ 415 h 687"/>
                <a:gd name="T34" fmla="*/ 15 w 917"/>
                <a:gd name="T35" fmla="*/ 391 h 687"/>
                <a:gd name="T36" fmla="*/ 2 w 917"/>
                <a:gd name="T37" fmla="*/ 361 h 687"/>
                <a:gd name="T38" fmla="*/ 0 w 917"/>
                <a:gd name="T39" fmla="*/ 344 h 687"/>
                <a:gd name="T40" fmla="*/ 7 w 917"/>
                <a:gd name="T41" fmla="*/ 310 h 687"/>
                <a:gd name="T42" fmla="*/ 26 w 917"/>
                <a:gd name="T43" fmla="*/ 283 h 687"/>
                <a:gd name="T44" fmla="*/ 53 w 917"/>
                <a:gd name="T45" fmla="*/ 264 h 687"/>
                <a:gd name="T46" fmla="*/ 86 w 917"/>
                <a:gd name="T47" fmla="*/ 258 h 687"/>
                <a:gd name="T48" fmla="*/ 487 w 917"/>
                <a:gd name="T49" fmla="*/ 149 h 687"/>
                <a:gd name="T50" fmla="*/ 487 w 917"/>
                <a:gd name="T51" fmla="*/ 149 h 687"/>
                <a:gd name="T52" fmla="*/ 467 w 917"/>
                <a:gd name="T53" fmla="*/ 122 h 687"/>
                <a:gd name="T54" fmla="*/ 459 w 917"/>
                <a:gd name="T55" fmla="*/ 95 h 687"/>
                <a:gd name="T56" fmla="*/ 459 w 917"/>
                <a:gd name="T57" fmla="*/ 87 h 687"/>
                <a:gd name="T58" fmla="*/ 465 w 917"/>
                <a:gd name="T59" fmla="*/ 53 h 687"/>
                <a:gd name="T60" fmla="*/ 484 w 917"/>
                <a:gd name="T61" fmla="*/ 26 h 687"/>
                <a:gd name="T62" fmla="*/ 511 w 917"/>
                <a:gd name="T63" fmla="*/ 7 h 687"/>
                <a:gd name="T64" fmla="*/ 545 w 917"/>
                <a:gd name="T65" fmla="*/ 0 h 687"/>
                <a:gd name="T66" fmla="*/ 560 w 917"/>
                <a:gd name="T67" fmla="*/ 2 h 687"/>
                <a:gd name="T68" fmla="*/ 591 w 917"/>
                <a:gd name="T69" fmla="*/ 12 h 687"/>
                <a:gd name="T70" fmla="*/ 888 w 917"/>
                <a:gd name="T71" fmla="*/ 280 h 687"/>
                <a:gd name="T72" fmla="*/ 900 w 917"/>
                <a:gd name="T73" fmla="*/ 293 h 687"/>
                <a:gd name="T74" fmla="*/ 915 w 917"/>
                <a:gd name="T75" fmla="*/ 325 h 687"/>
                <a:gd name="T76" fmla="*/ 917 w 917"/>
                <a:gd name="T77" fmla="*/ 344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17" h="687">
                  <a:moveTo>
                    <a:pt x="917" y="344"/>
                  </a:moveTo>
                  <a:lnTo>
                    <a:pt x="917" y="344"/>
                  </a:lnTo>
                  <a:lnTo>
                    <a:pt x="917" y="354"/>
                  </a:lnTo>
                  <a:lnTo>
                    <a:pt x="915" y="362"/>
                  </a:lnTo>
                  <a:lnTo>
                    <a:pt x="910" y="379"/>
                  </a:lnTo>
                  <a:lnTo>
                    <a:pt x="900" y="395"/>
                  </a:lnTo>
                  <a:lnTo>
                    <a:pt x="888" y="408"/>
                  </a:lnTo>
                  <a:lnTo>
                    <a:pt x="602" y="665"/>
                  </a:lnTo>
                  <a:lnTo>
                    <a:pt x="602" y="665"/>
                  </a:lnTo>
                  <a:lnTo>
                    <a:pt x="591" y="676"/>
                  </a:lnTo>
                  <a:lnTo>
                    <a:pt x="575" y="682"/>
                  </a:lnTo>
                  <a:lnTo>
                    <a:pt x="560" y="686"/>
                  </a:lnTo>
                  <a:lnTo>
                    <a:pt x="545" y="687"/>
                  </a:lnTo>
                  <a:lnTo>
                    <a:pt x="545" y="687"/>
                  </a:lnTo>
                  <a:lnTo>
                    <a:pt x="528" y="686"/>
                  </a:lnTo>
                  <a:lnTo>
                    <a:pt x="511" y="681"/>
                  </a:lnTo>
                  <a:lnTo>
                    <a:pt x="496" y="674"/>
                  </a:lnTo>
                  <a:lnTo>
                    <a:pt x="484" y="662"/>
                  </a:lnTo>
                  <a:lnTo>
                    <a:pt x="474" y="650"/>
                  </a:lnTo>
                  <a:lnTo>
                    <a:pt x="465" y="635"/>
                  </a:lnTo>
                  <a:lnTo>
                    <a:pt x="460" y="620"/>
                  </a:lnTo>
                  <a:lnTo>
                    <a:pt x="459" y="603"/>
                  </a:lnTo>
                  <a:lnTo>
                    <a:pt x="459" y="603"/>
                  </a:lnTo>
                  <a:lnTo>
                    <a:pt x="459" y="593"/>
                  </a:lnTo>
                  <a:lnTo>
                    <a:pt x="460" y="584"/>
                  </a:lnTo>
                  <a:lnTo>
                    <a:pt x="467" y="567"/>
                  </a:lnTo>
                  <a:lnTo>
                    <a:pt x="475" y="550"/>
                  </a:lnTo>
                  <a:lnTo>
                    <a:pt x="487" y="538"/>
                  </a:lnTo>
                  <a:lnTo>
                    <a:pt x="607" y="430"/>
                  </a:lnTo>
                  <a:lnTo>
                    <a:pt x="86" y="430"/>
                  </a:lnTo>
                  <a:lnTo>
                    <a:pt x="86" y="430"/>
                  </a:lnTo>
                  <a:lnTo>
                    <a:pt x="69" y="428"/>
                  </a:lnTo>
                  <a:lnTo>
                    <a:pt x="53" y="423"/>
                  </a:lnTo>
                  <a:lnTo>
                    <a:pt x="37" y="415"/>
                  </a:lnTo>
                  <a:lnTo>
                    <a:pt x="26" y="405"/>
                  </a:lnTo>
                  <a:lnTo>
                    <a:pt x="15" y="391"/>
                  </a:lnTo>
                  <a:lnTo>
                    <a:pt x="7" y="378"/>
                  </a:lnTo>
                  <a:lnTo>
                    <a:pt x="2" y="361"/>
                  </a:lnTo>
                  <a:lnTo>
                    <a:pt x="0" y="344"/>
                  </a:lnTo>
                  <a:lnTo>
                    <a:pt x="0" y="344"/>
                  </a:lnTo>
                  <a:lnTo>
                    <a:pt x="2" y="327"/>
                  </a:lnTo>
                  <a:lnTo>
                    <a:pt x="7" y="310"/>
                  </a:lnTo>
                  <a:lnTo>
                    <a:pt x="15" y="296"/>
                  </a:lnTo>
                  <a:lnTo>
                    <a:pt x="26" y="283"/>
                  </a:lnTo>
                  <a:lnTo>
                    <a:pt x="37" y="273"/>
                  </a:lnTo>
                  <a:lnTo>
                    <a:pt x="53" y="264"/>
                  </a:lnTo>
                  <a:lnTo>
                    <a:pt x="69" y="259"/>
                  </a:lnTo>
                  <a:lnTo>
                    <a:pt x="86" y="258"/>
                  </a:lnTo>
                  <a:lnTo>
                    <a:pt x="607" y="258"/>
                  </a:lnTo>
                  <a:lnTo>
                    <a:pt x="487" y="149"/>
                  </a:lnTo>
                  <a:lnTo>
                    <a:pt x="487" y="149"/>
                  </a:lnTo>
                  <a:lnTo>
                    <a:pt x="487" y="149"/>
                  </a:lnTo>
                  <a:lnTo>
                    <a:pt x="475" y="137"/>
                  </a:lnTo>
                  <a:lnTo>
                    <a:pt x="467" y="122"/>
                  </a:lnTo>
                  <a:lnTo>
                    <a:pt x="460" y="105"/>
                  </a:lnTo>
                  <a:lnTo>
                    <a:pt x="459" y="95"/>
                  </a:lnTo>
                  <a:lnTo>
                    <a:pt x="459" y="87"/>
                  </a:lnTo>
                  <a:lnTo>
                    <a:pt x="459" y="87"/>
                  </a:lnTo>
                  <a:lnTo>
                    <a:pt x="460" y="68"/>
                  </a:lnTo>
                  <a:lnTo>
                    <a:pt x="465" y="53"/>
                  </a:lnTo>
                  <a:lnTo>
                    <a:pt x="474" y="38"/>
                  </a:lnTo>
                  <a:lnTo>
                    <a:pt x="484" y="26"/>
                  </a:lnTo>
                  <a:lnTo>
                    <a:pt x="496" y="14"/>
                  </a:lnTo>
                  <a:lnTo>
                    <a:pt x="511" y="7"/>
                  </a:lnTo>
                  <a:lnTo>
                    <a:pt x="528" y="2"/>
                  </a:lnTo>
                  <a:lnTo>
                    <a:pt x="545" y="0"/>
                  </a:lnTo>
                  <a:lnTo>
                    <a:pt x="545" y="0"/>
                  </a:lnTo>
                  <a:lnTo>
                    <a:pt x="560" y="2"/>
                  </a:lnTo>
                  <a:lnTo>
                    <a:pt x="575" y="5"/>
                  </a:lnTo>
                  <a:lnTo>
                    <a:pt x="591" y="12"/>
                  </a:lnTo>
                  <a:lnTo>
                    <a:pt x="602" y="22"/>
                  </a:lnTo>
                  <a:lnTo>
                    <a:pt x="888" y="280"/>
                  </a:lnTo>
                  <a:lnTo>
                    <a:pt x="888" y="280"/>
                  </a:lnTo>
                  <a:lnTo>
                    <a:pt x="900" y="293"/>
                  </a:lnTo>
                  <a:lnTo>
                    <a:pt x="910" y="308"/>
                  </a:lnTo>
                  <a:lnTo>
                    <a:pt x="915" y="325"/>
                  </a:lnTo>
                  <a:lnTo>
                    <a:pt x="917" y="335"/>
                  </a:lnTo>
                  <a:lnTo>
                    <a:pt x="917" y="344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D2D2A"/>
                </a:solidFill>
              </a:endParaRPr>
            </a:p>
          </p:txBody>
        </p:sp>
        <p:sp>
          <p:nvSpPr>
            <p:cNvPr id="122" name="Freeform 19"/>
            <p:cNvSpPr>
              <a:spLocks/>
            </p:cNvSpPr>
            <p:nvPr/>
          </p:nvSpPr>
          <p:spPr bwMode="auto">
            <a:xfrm>
              <a:off x="7033" y="605"/>
              <a:ext cx="458" cy="344"/>
            </a:xfrm>
            <a:custGeom>
              <a:avLst/>
              <a:gdLst>
                <a:gd name="T0" fmla="*/ 917 w 917"/>
                <a:gd name="T1" fmla="*/ 344 h 687"/>
                <a:gd name="T2" fmla="*/ 915 w 917"/>
                <a:gd name="T3" fmla="*/ 362 h 687"/>
                <a:gd name="T4" fmla="*/ 900 w 917"/>
                <a:gd name="T5" fmla="*/ 395 h 687"/>
                <a:gd name="T6" fmla="*/ 602 w 917"/>
                <a:gd name="T7" fmla="*/ 665 h 687"/>
                <a:gd name="T8" fmla="*/ 591 w 917"/>
                <a:gd name="T9" fmla="*/ 676 h 687"/>
                <a:gd name="T10" fmla="*/ 560 w 917"/>
                <a:gd name="T11" fmla="*/ 686 h 687"/>
                <a:gd name="T12" fmla="*/ 545 w 917"/>
                <a:gd name="T13" fmla="*/ 687 h 687"/>
                <a:gd name="T14" fmla="*/ 511 w 917"/>
                <a:gd name="T15" fmla="*/ 681 h 687"/>
                <a:gd name="T16" fmla="*/ 484 w 917"/>
                <a:gd name="T17" fmla="*/ 662 h 687"/>
                <a:gd name="T18" fmla="*/ 465 w 917"/>
                <a:gd name="T19" fmla="*/ 635 h 687"/>
                <a:gd name="T20" fmla="*/ 459 w 917"/>
                <a:gd name="T21" fmla="*/ 603 h 687"/>
                <a:gd name="T22" fmla="*/ 459 w 917"/>
                <a:gd name="T23" fmla="*/ 593 h 687"/>
                <a:gd name="T24" fmla="*/ 467 w 917"/>
                <a:gd name="T25" fmla="*/ 567 h 687"/>
                <a:gd name="T26" fmla="*/ 487 w 917"/>
                <a:gd name="T27" fmla="*/ 538 h 687"/>
                <a:gd name="T28" fmla="*/ 86 w 917"/>
                <a:gd name="T29" fmla="*/ 430 h 687"/>
                <a:gd name="T30" fmla="*/ 69 w 917"/>
                <a:gd name="T31" fmla="*/ 428 h 687"/>
                <a:gd name="T32" fmla="*/ 37 w 917"/>
                <a:gd name="T33" fmla="*/ 415 h 687"/>
                <a:gd name="T34" fmla="*/ 15 w 917"/>
                <a:gd name="T35" fmla="*/ 391 h 687"/>
                <a:gd name="T36" fmla="*/ 2 w 917"/>
                <a:gd name="T37" fmla="*/ 361 h 687"/>
                <a:gd name="T38" fmla="*/ 0 w 917"/>
                <a:gd name="T39" fmla="*/ 344 h 687"/>
                <a:gd name="T40" fmla="*/ 7 w 917"/>
                <a:gd name="T41" fmla="*/ 310 h 687"/>
                <a:gd name="T42" fmla="*/ 26 w 917"/>
                <a:gd name="T43" fmla="*/ 283 h 687"/>
                <a:gd name="T44" fmla="*/ 53 w 917"/>
                <a:gd name="T45" fmla="*/ 264 h 687"/>
                <a:gd name="T46" fmla="*/ 86 w 917"/>
                <a:gd name="T47" fmla="*/ 258 h 687"/>
                <a:gd name="T48" fmla="*/ 487 w 917"/>
                <a:gd name="T49" fmla="*/ 149 h 687"/>
                <a:gd name="T50" fmla="*/ 487 w 917"/>
                <a:gd name="T51" fmla="*/ 149 h 687"/>
                <a:gd name="T52" fmla="*/ 467 w 917"/>
                <a:gd name="T53" fmla="*/ 122 h 687"/>
                <a:gd name="T54" fmla="*/ 459 w 917"/>
                <a:gd name="T55" fmla="*/ 95 h 687"/>
                <a:gd name="T56" fmla="*/ 459 w 917"/>
                <a:gd name="T57" fmla="*/ 87 h 687"/>
                <a:gd name="T58" fmla="*/ 465 w 917"/>
                <a:gd name="T59" fmla="*/ 53 h 687"/>
                <a:gd name="T60" fmla="*/ 484 w 917"/>
                <a:gd name="T61" fmla="*/ 26 h 687"/>
                <a:gd name="T62" fmla="*/ 511 w 917"/>
                <a:gd name="T63" fmla="*/ 7 h 687"/>
                <a:gd name="T64" fmla="*/ 545 w 917"/>
                <a:gd name="T65" fmla="*/ 0 h 687"/>
                <a:gd name="T66" fmla="*/ 560 w 917"/>
                <a:gd name="T67" fmla="*/ 2 h 687"/>
                <a:gd name="T68" fmla="*/ 591 w 917"/>
                <a:gd name="T69" fmla="*/ 12 h 687"/>
                <a:gd name="T70" fmla="*/ 888 w 917"/>
                <a:gd name="T71" fmla="*/ 280 h 687"/>
                <a:gd name="T72" fmla="*/ 900 w 917"/>
                <a:gd name="T73" fmla="*/ 293 h 687"/>
                <a:gd name="T74" fmla="*/ 915 w 917"/>
                <a:gd name="T75" fmla="*/ 325 h 687"/>
                <a:gd name="T76" fmla="*/ 917 w 917"/>
                <a:gd name="T77" fmla="*/ 344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17" h="687">
                  <a:moveTo>
                    <a:pt x="917" y="344"/>
                  </a:moveTo>
                  <a:lnTo>
                    <a:pt x="917" y="344"/>
                  </a:lnTo>
                  <a:lnTo>
                    <a:pt x="917" y="354"/>
                  </a:lnTo>
                  <a:lnTo>
                    <a:pt x="915" y="362"/>
                  </a:lnTo>
                  <a:lnTo>
                    <a:pt x="910" y="379"/>
                  </a:lnTo>
                  <a:lnTo>
                    <a:pt x="900" y="395"/>
                  </a:lnTo>
                  <a:lnTo>
                    <a:pt x="888" y="408"/>
                  </a:lnTo>
                  <a:lnTo>
                    <a:pt x="602" y="665"/>
                  </a:lnTo>
                  <a:lnTo>
                    <a:pt x="602" y="665"/>
                  </a:lnTo>
                  <a:lnTo>
                    <a:pt x="591" y="676"/>
                  </a:lnTo>
                  <a:lnTo>
                    <a:pt x="575" y="682"/>
                  </a:lnTo>
                  <a:lnTo>
                    <a:pt x="560" y="686"/>
                  </a:lnTo>
                  <a:lnTo>
                    <a:pt x="545" y="687"/>
                  </a:lnTo>
                  <a:lnTo>
                    <a:pt x="545" y="687"/>
                  </a:lnTo>
                  <a:lnTo>
                    <a:pt x="528" y="686"/>
                  </a:lnTo>
                  <a:lnTo>
                    <a:pt x="511" y="681"/>
                  </a:lnTo>
                  <a:lnTo>
                    <a:pt x="496" y="674"/>
                  </a:lnTo>
                  <a:lnTo>
                    <a:pt x="484" y="662"/>
                  </a:lnTo>
                  <a:lnTo>
                    <a:pt x="474" y="650"/>
                  </a:lnTo>
                  <a:lnTo>
                    <a:pt x="465" y="635"/>
                  </a:lnTo>
                  <a:lnTo>
                    <a:pt x="460" y="620"/>
                  </a:lnTo>
                  <a:lnTo>
                    <a:pt x="459" y="603"/>
                  </a:lnTo>
                  <a:lnTo>
                    <a:pt x="459" y="603"/>
                  </a:lnTo>
                  <a:lnTo>
                    <a:pt x="459" y="593"/>
                  </a:lnTo>
                  <a:lnTo>
                    <a:pt x="460" y="584"/>
                  </a:lnTo>
                  <a:lnTo>
                    <a:pt x="467" y="567"/>
                  </a:lnTo>
                  <a:lnTo>
                    <a:pt x="475" y="550"/>
                  </a:lnTo>
                  <a:lnTo>
                    <a:pt x="487" y="538"/>
                  </a:lnTo>
                  <a:lnTo>
                    <a:pt x="607" y="430"/>
                  </a:lnTo>
                  <a:lnTo>
                    <a:pt x="86" y="430"/>
                  </a:lnTo>
                  <a:lnTo>
                    <a:pt x="86" y="430"/>
                  </a:lnTo>
                  <a:lnTo>
                    <a:pt x="69" y="428"/>
                  </a:lnTo>
                  <a:lnTo>
                    <a:pt x="53" y="423"/>
                  </a:lnTo>
                  <a:lnTo>
                    <a:pt x="37" y="415"/>
                  </a:lnTo>
                  <a:lnTo>
                    <a:pt x="26" y="405"/>
                  </a:lnTo>
                  <a:lnTo>
                    <a:pt x="15" y="391"/>
                  </a:lnTo>
                  <a:lnTo>
                    <a:pt x="7" y="378"/>
                  </a:lnTo>
                  <a:lnTo>
                    <a:pt x="2" y="361"/>
                  </a:lnTo>
                  <a:lnTo>
                    <a:pt x="0" y="344"/>
                  </a:lnTo>
                  <a:lnTo>
                    <a:pt x="0" y="344"/>
                  </a:lnTo>
                  <a:lnTo>
                    <a:pt x="2" y="327"/>
                  </a:lnTo>
                  <a:lnTo>
                    <a:pt x="7" y="310"/>
                  </a:lnTo>
                  <a:lnTo>
                    <a:pt x="15" y="296"/>
                  </a:lnTo>
                  <a:lnTo>
                    <a:pt x="26" y="283"/>
                  </a:lnTo>
                  <a:lnTo>
                    <a:pt x="37" y="273"/>
                  </a:lnTo>
                  <a:lnTo>
                    <a:pt x="53" y="264"/>
                  </a:lnTo>
                  <a:lnTo>
                    <a:pt x="69" y="259"/>
                  </a:lnTo>
                  <a:lnTo>
                    <a:pt x="86" y="258"/>
                  </a:lnTo>
                  <a:lnTo>
                    <a:pt x="607" y="258"/>
                  </a:lnTo>
                  <a:lnTo>
                    <a:pt x="487" y="149"/>
                  </a:lnTo>
                  <a:lnTo>
                    <a:pt x="487" y="149"/>
                  </a:lnTo>
                  <a:lnTo>
                    <a:pt x="487" y="149"/>
                  </a:lnTo>
                  <a:lnTo>
                    <a:pt x="475" y="137"/>
                  </a:lnTo>
                  <a:lnTo>
                    <a:pt x="467" y="122"/>
                  </a:lnTo>
                  <a:lnTo>
                    <a:pt x="460" y="105"/>
                  </a:lnTo>
                  <a:lnTo>
                    <a:pt x="459" y="95"/>
                  </a:lnTo>
                  <a:lnTo>
                    <a:pt x="459" y="87"/>
                  </a:lnTo>
                  <a:lnTo>
                    <a:pt x="459" y="87"/>
                  </a:lnTo>
                  <a:lnTo>
                    <a:pt x="460" y="68"/>
                  </a:lnTo>
                  <a:lnTo>
                    <a:pt x="465" y="53"/>
                  </a:lnTo>
                  <a:lnTo>
                    <a:pt x="474" y="38"/>
                  </a:lnTo>
                  <a:lnTo>
                    <a:pt x="484" y="26"/>
                  </a:lnTo>
                  <a:lnTo>
                    <a:pt x="496" y="14"/>
                  </a:lnTo>
                  <a:lnTo>
                    <a:pt x="511" y="7"/>
                  </a:lnTo>
                  <a:lnTo>
                    <a:pt x="528" y="2"/>
                  </a:lnTo>
                  <a:lnTo>
                    <a:pt x="545" y="0"/>
                  </a:lnTo>
                  <a:lnTo>
                    <a:pt x="545" y="0"/>
                  </a:lnTo>
                  <a:lnTo>
                    <a:pt x="560" y="2"/>
                  </a:lnTo>
                  <a:lnTo>
                    <a:pt x="575" y="5"/>
                  </a:lnTo>
                  <a:lnTo>
                    <a:pt x="591" y="12"/>
                  </a:lnTo>
                  <a:lnTo>
                    <a:pt x="602" y="22"/>
                  </a:lnTo>
                  <a:lnTo>
                    <a:pt x="888" y="280"/>
                  </a:lnTo>
                  <a:lnTo>
                    <a:pt x="888" y="280"/>
                  </a:lnTo>
                  <a:lnTo>
                    <a:pt x="900" y="293"/>
                  </a:lnTo>
                  <a:lnTo>
                    <a:pt x="910" y="308"/>
                  </a:lnTo>
                  <a:lnTo>
                    <a:pt x="915" y="325"/>
                  </a:lnTo>
                  <a:lnTo>
                    <a:pt x="917" y="335"/>
                  </a:lnTo>
                  <a:lnTo>
                    <a:pt x="917" y="3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2D2D2A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752600" y="1585935"/>
            <a:ext cx="8686800" cy="5079502"/>
          </a:xfrm>
          <a:prstGeom prst="rect">
            <a:avLst/>
          </a:prstGeom>
          <a:noFill/>
          <a:ln w="19050">
            <a:solidFill>
              <a:srgbClr val="F370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819081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0" rIns="91440" bIns="0" rtlCol="0" anchor="t" anchorCtr="0">
            <a:noAutofit/>
          </a:bodyPr>
          <a:lstStyle/>
          <a:p>
            <a:r>
              <a:rPr lang="en-GB" sz="2000" kern="0" dirty="0">
                <a:solidFill>
                  <a:schemeClr val="bg2">
                    <a:lumMod val="25000"/>
                  </a:schemeClr>
                </a:solidFill>
                <a:cs typeface="Calibri"/>
              </a:rPr>
              <a:t>Key components</a:t>
            </a:r>
            <a:endParaRPr lang="en-US" sz="2000" kern="0" dirty="0">
              <a:solidFill>
                <a:schemeClr val="bg2">
                  <a:lumMod val="25000"/>
                </a:schemeClr>
              </a:solidFill>
              <a:cs typeface="Calibri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sz="1000" dirty="0">
                <a:solidFill>
                  <a:schemeClr val="accent6"/>
                </a:solidFill>
              </a:rPr>
              <a:t>Solution - Key components</a:t>
            </a:r>
            <a:endParaRPr lang="en-US" sz="1000" dirty="0">
              <a:solidFill>
                <a:schemeClr val="accent6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874098" y="771894"/>
          <a:ext cx="8572105" cy="3093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14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4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44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203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GB" sz="12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PRODUCT  CATALOGUE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CUSTOMER HUB 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(360 DEGREE VIEW)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‘NEXT BEST</a:t>
                      </a:r>
                      <a:r>
                        <a:rPr lang="en-GB" sz="1200" baseline="0" dirty="0">
                          <a:solidFill>
                            <a:schemeClr val="bg1"/>
                          </a:solidFill>
                        </a:rPr>
                        <a:t> ACTION’ </a:t>
                      </a:r>
                    </a:p>
                    <a:p>
                      <a:pPr algn="ctr"/>
                      <a:r>
                        <a:rPr lang="en-GB" sz="1200" baseline="0" dirty="0">
                          <a:solidFill>
                            <a:schemeClr val="bg1"/>
                          </a:solidFill>
                        </a:rPr>
                        <a:t>(GUIDED SELLING AGENT)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aseline="0" dirty="0">
                          <a:solidFill>
                            <a:schemeClr val="bg1"/>
                          </a:solidFill>
                        </a:rPr>
                        <a:t>CAMPAIGN</a:t>
                      </a:r>
                    </a:p>
                    <a:p>
                      <a:pPr algn="ctr"/>
                      <a:r>
                        <a:rPr lang="en-GB" sz="1200" baseline="0" dirty="0">
                          <a:solidFill>
                            <a:schemeClr val="bg1"/>
                          </a:solidFill>
                        </a:rPr>
                        <a:t>MANAGEMENT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LOYALTY 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MANAGEMENT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9104">
                <a:tc>
                  <a:txBody>
                    <a:bodyPr/>
                    <a:lstStyle/>
                    <a:p>
                      <a:pPr marL="85725" indent="-85725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/>
                        <a:t>Product Configuration</a:t>
                      </a:r>
                      <a:endParaRPr lang="en-GB" sz="1000" b="1" dirty="0">
                        <a:solidFill>
                          <a:srgbClr val="00B050"/>
                        </a:solidFill>
                      </a:endParaRPr>
                    </a:p>
                    <a:p>
                      <a:pPr marL="85725" indent="-85725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/>
                        <a:t>GUI</a:t>
                      </a:r>
                      <a:r>
                        <a:rPr lang="en-GB" sz="1000" baseline="0" dirty="0"/>
                        <a:t> Interface</a:t>
                      </a:r>
                    </a:p>
                    <a:p>
                      <a:pPr marL="85725" indent="-85725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/>
                        <a:t>Product Distribution</a:t>
                      </a:r>
                      <a:endParaRPr lang="en-GB" sz="1000" b="1" baseline="0" dirty="0">
                        <a:solidFill>
                          <a:srgbClr val="00B050"/>
                        </a:solidFill>
                      </a:endParaRPr>
                    </a:p>
                    <a:p>
                      <a:pPr marL="85725" indent="-85725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/>
                        <a:t>Pricing Configuration</a:t>
                      </a:r>
                      <a:endParaRPr lang="en-GB" sz="1000" b="1" baseline="0" dirty="0">
                        <a:solidFill>
                          <a:srgbClr val="00B050"/>
                        </a:solidFill>
                      </a:endParaRPr>
                    </a:p>
                    <a:p>
                      <a:pPr marL="85725" indent="-85725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/>
                        <a:t>Discount Configuration</a:t>
                      </a:r>
                      <a:endParaRPr lang="en-GB" sz="1000" b="1" baseline="0" dirty="0">
                        <a:solidFill>
                          <a:srgbClr val="00B050"/>
                        </a:solidFill>
                      </a:endParaRPr>
                    </a:p>
                    <a:p>
                      <a:pPr marL="85725" indent="-85725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/>
                        <a:t>Bundling</a:t>
                      </a:r>
                      <a:endParaRPr lang="en-GB" sz="1000" b="1" baseline="0" dirty="0">
                        <a:solidFill>
                          <a:srgbClr val="00B050"/>
                        </a:solidFill>
                      </a:endParaRPr>
                    </a:p>
                    <a:p>
                      <a:pPr marL="85725" indent="-85725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baseline="0" dirty="0"/>
                        <a:t>Rule Configuration</a:t>
                      </a:r>
                    </a:p>
                    <a:p>
                      <a:pPr marL="265113" indent="-84138" algn="l" defTabSz="914400" rtl="0" eaLnBrk="1" latinLnBrk="0" hangingPunct="1">
                        <a:spcBef>
                          <a:spcPts val="0"/>
                        </a:spcBef>
                        <a:buClr>
                          <a:srgbClr val="F37021"/>
                        </a:buClr>
                        <a:buFont typeface="Calibri" panose="020F0502020204030204" pitchFamily="34" charset="0"/>
                        <a:buChar char="–"/>
                      </a:pPr>
                      <a:r>
                        <a:rPr lang="en-GB" sz="1000" kern="1200" baseline="0" dirty="0"/>
                        <a:t>Product Rules</a:t>
                      </a:r>
                      <a:endParaRPr lang="en-GB" sz="1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65113" indent="-84138">
                        <a:spcBef>
                          <a:spcPts val="0"/>
                        </a:spcBef>
                        <a:buClr>
                          <a:srgbClr val="F37021"/>
                        </a:buClr>
                        <a:buFont typeface="Calibri" panose="020F0502020204030204" pitchFamily="34" charset="0"/>
                        <a:buChar char="–"/>
                      </a:pPr>
                      <a:r>
                        <a:rPr lang="en-GB" sz="1000" baseline="0" dirty="0"/>
                        <a:t>Business Rules</a:t>
                      </a:r>
                      <a:endParaRPr lang="en-GB" sz="1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65113" indent="-84138">
                        <a:spcBef>
                          <a:spcPts val="0"/>
                        </a:spcBef>
                        <a:buClr>
                          <a:srgbClr val="F37021"/>
                        </a:buClr>
                        <a:buFont typeface="Calibri" panose="020F0502020204030204" pitchFamily="34" charset="0"/>
                        <a:buChar char="–"/>
                      </a:pPr>
                      <a:r>
                        <a:rPr lang="en-GB" sz="1000" baseline="0" dirty="0"/>
                        <a:t>Discounting Rules</a:t>
                      </a:r>
                      <a:endParaRPr lang="en-GB" sz="1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65113" indent="-84138">
                        <a:spcBef>
                          <a:spcPts val="0"/>
                        </a:spcBef>
                        <a:buClr>
                          <a:srgbClr val="F37021"/>
                        </a:buClr>
                        <a:buFont typeface="Calibri" panose="020F0502020204030204" pitchFamily="34" charset="0"/>
                        <a:buChar char="–"/>
                      </a:pPr>
                      <a:r>
                        <a:rPr lang="en-GB" sz="1000" baseline="0" dirty="0"/>
                        <a:t>Product Independent Rules</a:t>
                      </a:r>
                      <a:endParaRPr lang="en-GB" sz="1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65113" indent="-84138">
                        <a:spcBef>
                          <a:spcPts val="0"/>
                        </a:spcBef>
                        <a:buClr>
                          <a:srgbClr val="F37021"/>
                        </a:buClr>
                        <a:buFont typeface="Calibri" panose="020F0502020204030204" pitchFamily="34" charset="0"/>
                        <a:buChar char="–"/>
                      </a:pPr>
                      <a:r>
                        <a:rPr lang="en-GB" sz="1000" baseline="0" dirty="0"/>
                        <a:t>Eligibility Rules</a:t>
                      </a:r>
                      <a:endParaRPr lang="en-GB" sz="1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65113" indent="-84138">
                        <a:spcBef>
                          <a:spcPts val="0"/>
                        </a:spcBef>
                        <a:buClr>
                          <a:srgbClr val="F37021"/>
                        </a:buClr>
                        <a:buFont typeface="Calibri" panose="020F0502020204030204" pitchFamily="34" charset="0"/>
                        <a:buChar char="–"/>
                      </a:pPr>
                      <a:r>
                        <a:rPr lang="en-GB" sz="1000" baseline="0" dirty="0"/>
                        <a:t>Orchestration Rules ?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 Level Hierarchy Support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Customer Data Model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360 Degree Presentation View</a:t>
                      </a:r>
                    </a:p>
                    <a:p>
                      <a:pPr marL="265113" lvl="1" indent="-84138" algn="l" defTabSz="914400" rtl="0" eaLnBrk="1" latinLnBrk="0" hangingPunct="1">
                        <a:spcBef>
                          <a:spcPts val="0"/>
                        </a:spcBef>
                        <a:buClr>
                          <a:srgbClr val="F37021"/>
                        </a:buClr>
                        <a:buFont typeface="Calibri" panose="020F0502020204030204" pitchFamily="34" charset="0"/>
                        <a:buChar char="–"/>
                      </a:pP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Order, Product, Usage, Complaints, Incidents, Bill </a:t>
                      </a:r>
                      <a:r>
                        <a:rPr lang="en-GB" sz="100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etc</a:t>
                      </a:r>
                      <a:endParaRPr lang="en-GB" sz="10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Customer Satisfaction Index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Integration with CRM, Inventory, Billing, Service Assurance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/ Service Recommendation</a:t>
                      </a:r>
                    </a:p>
                    <a:p>
                      <a:pPr marL="265113" lvl="1" indent="-84138" algn="l" defTabSz="914400" rtl="0" eaLnBrk="1" latinLnBrk="0" hangingPunct="1">
                        <a:spcBef>
                          <a:spcPts val="0"/>
                        </a:spcBef>
                        <a:buClr>
                          <a:srgbClr val="F37021"/>
                        </a:buClr>
                        <a:buFont typeface="Calibri" panose="020F0502020204030204" pitchFamily="34" charset="0"/>
                        <a:buChar char="–"/>
                      </a:pP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Browsing History</a:t>
                      </a:r>
                    </a:p>
                    <a:p>
                      <a:pPr marL="265113" lvl="1" indent="-84138" algn="l" defTabSz="914400" rtl="0" eaLnBrk="1" latinLnBrk="0" hangingPunct="1">
                        <a:spcBef>
                          <a:spcPts val="0"/>
                        </a:spcBef>
                        <a:buClr>
                          <a:srgbClr val="F37021"/>
                        </a:buClr>
                        <a:buFont typeface="Calibri" panose="020F0502020204030204" pitchFamily="34" charset="0"/>
                        <a:buChar char="–"/>
                      </a:pP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Current Product &amp; services</a:t>
                      </a:r>
                    </a:p>
                    <a:p>
                      <a:pPr marL="265113" lvl="1" indent="-84138" algn="l" defTabSz="914400" rtl="0" eaLnBrk="1" latinLnBrk="0" hangingPunct="1">
                        <a:spcBef>
                          <a:spcPts val="0"/>
                        </a:spcBef>
                        <a:buClr>
                          <a:srgbClr val="F37021"/>
                        </a:buClr>
                        <a:buFont typeface="Calibri" panose="020F0502020204030204" pitchFamily="34" charset="0"/>
                        <a:buChar char="–"/>
                      </a:pP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Usages </a:t>
                      </a:r>
                    </a:p>
                    <a:p>
                      <a:pPr marL="265113" lvl="1" indent="-84138" algn="l" defTabSz="914400" rtl="0" eaLnBrk="1" latinLnBrk="0" hangingPunct="1">
                        <a:spcBef>
                          <a:spcPts val="0"/>
                        </a:spcBef>
                        <a:buClr>
                          <a:srgbClr val="F37021"/>
                        </a:buClr>
                        <a:buFont typeface="Calibri" panose="020F0502020204030204" pitchFamily="34" charset="0"/>
                        <a:buChar char="–"/>
                      </a:pP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Compatibility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Seamless Integration across Channels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Integration with Loyalty Management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Integration with Customer 360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Integration with Order Management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Campaign Configuration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Discount and Offer Configuration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Campaign Objective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Integration with Data Warehouse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Integration with Order Management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Seamless Integration across Channels ( incl. Email, IVR, SMS) 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Campaign Tracking </a:t>
                      </a:r>
                    </a:p>
                    <a:p>
                      <a:pPr marL="171450" indent="-171450" algn="l" defTabSz="914400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Loyalty Configuration</a:t>
                      </a:r>
                    </a:p>
                    <a:p>
                      <a:pPr marL="265113" lvl="1" indent="-84138" algn="l" defTabSz="914400" rtl="0" eaLnBrk="1" latinLnBrk="0" hangingPunct="1">
                        <a:spcBef>
                          <a:spcPts val="0"/>
                        </a:spcBef>
                        <a:buClr>
                          <a:srgbClr val="F37021"/>
                        </a:buClr>
                        <a:buFont typeface="Calibri" panose="020F0502020204030204" pitchFamily="34" charset="0"/>
                        <a:buChar char="–"/>
                      </a:pP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Tenure</a:t>
                      </a:r>
                    </a:p>
                    <a:p>
                      <a:pPr marL="265113" lvl="1" indent="-84138" algn="l" defTabSz="914400" rtl="0" eaLnBrk="1" latinLnBrk="0" hangingPunct="1">
                        <a:spcBef>
                          <a:spcPts val="0"/>
                        </a:spcBef>
                        <a:buClr>
                          <a:srgbClr val="F37021"/>
                        </a:buClr>
                        <a:buFont typeface="Calibri" panose="020F0502020204030204" pitchFamily="34" charset="0"/>
                        <a:buChar char="–"/>
                      </a:pP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Age</a:t>
                      </a:r>
                    </a:p>
                    <a:p>
                      <a:pPr marL="265113" lvl="1" indent="-84138" algn="l" defTabSz="914400" rtl="0" eaLnBrk="1" latinLnBrk="0" hangingPunct="1">
                        <a:spcBef>
                          <a:spcPts val="0"/>
                        </a:spcBef>
                        <a:buClr>
                          <a:srgbClr val="F37021"/>
                        </a:buClr>
                        <a:buFont typeface="Calibri" panose="020F0502020204030204" pitchFamily="34" charset="0"/>
                        <a:buChar char="–"/>
                      </a:pP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  <a:p>
                      <a:pPr marL="265113" lvl="1" indent="-84138" algn="l" defTabSz="914400" rtl="0" eaLnBrk="1" latinLnBrk="0" hangingPunct="1">
                        <a:spcBef>
                          <a:spcPts val="0"/>
                        </a:spcBef>
                        <a:buClr>
                          <a:srgbClr val="F37021"/>
                        </a:buClr>
                        <a:buFont typeface="Calibri" panose="020F0502020204030204" pitchFamily="34" charset="0"/>
                        <a:buChar char="–"/>
                      </a:pP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ARPU</a:t>
                      </a:r>
                    </a:p>
                    <a:p>
                      <a:pPr marL="265113" lvl="1" indent="-84138" algn="l" defTabSz="914400" rtl="0" eaLnBrk="1" latinLnBrk="0" hangingPunct="1">
                        <a:spcBef>
                          <a:spcPts val="0"/>
                        </a:spcBef>
                        <a:buClr>
                          <a:srgbClr val="F37021"/>
                        </a:buClr>
                        <a:buFont typeface="Calibri" panose="020F0502020204030204" pitchFamily="34" charset="0"/>
                        <a:buChar char="–"/>
                      </a:pP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Usage</a:t>
                      </a:r>
                    </a:p>
                    <a:p>
                      <a:pPr marL="265113" lvl="1" indent="-84138" algn="l" defTabSz="914400" rtl="0" eaLnBrk="1" latinLnBrk="0" hangingPunct="1">
                        <a:spcBef>
                          <a:spcPts val="0"/>
                        </a:spcBef>
                        <a:buClr>
                          <a:srgbClr val="F37021"/>
                        </a:buClr>
                        <a:buFont typeface="Calibri" panose="020F0502020204030204" pitchFamily="34" charset="0"/>
                        <a:buChar char="–"/>
                      </a:pP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Customer Segment ( Gold, Silver, Bronze)</a:t>
                      </a:r>
                    </a:p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Integration with Data  Warehouse </a:t>
                      </a:r>
                    </a:p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Integration with Customer 360</a:t>
                      </a:r>
                    </a:p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Integration with Order Management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1981200" y="961591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GB" sz="1200" b="1" dirty="0">
                <a:solidFill>
                  <a:srgbClr val="2D2D2A"/>
                </a:solidFill>
              </a:rPr>
              <a:t>1</a:t>
            </a:r>
            <a:endParaRPr lang="en-US" sz="1200" b="1" dirty="0" err="1">
              <a:solidFill>
                <a:srgbClr val="2D2D2A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653288" y="961591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200" b="1" dirty="0">
                <a:solidFill>
                  <a:srgbClr val="2D2D2A"/>
                </a:solidFill>
              </a:rPr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5364239" y="961591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200" b="1" dirty="0">
                <a:solidFill>
                  <a:srgbClr val="2D2D2A"/>
                </a:solidFill>
              </a:rPr>
              <a:t>3</a:t>
            </a:r>
          </a:p>
        </p:txBody>
      </p:sp>
      <p:sp>
        <p:nvSpPr>
          <p:cNvPr id="19" name="Oval 18"/>
          <p:cNvSpPr/>
          <p:nvPr/>
        </p:nvSpPr>
        <p:spPr>
          <a:xfrm>
            <a:off x="7126332" y="961591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200" b="1" dirty="0">
                <a:solidFill>
                  <a:srgbClr val="2D2D2A"/>
                </a:solidFill>
              </a:rPr>
              <a:t>4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867296" y="3894160"/>
          <a:ext cx="8572105" cy="2529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14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4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44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CONTENT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MANAGEMENT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aseline="0" dirty="0">
                          <a:solidFill>
                            <a:schemeClr val="bg1"/>
                          </a:solidFill>
                        </a:rPr>
                        <a:t>SELF SERVICE </a:t>
                      </a:r>
                    </a:p>
                    <a:p>
                      <a:pPr algn="ctr"/>
                      <a:r>
                        <a:rPr lang="en-GB" sz="1200" baseline="0" dirty="0">
                          <a:solidFill>
                            <a:schemeClr val="bg1"/>
                          </a:solidFill>
                        </a:rPr>
                        <a:t>(MOBILE /WEB)</a:t>
                      </a:r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aseline="0" dirty="0">
                          <a:solidFill>
                            <a:schemeClr val="bg1"/>
                          </a:solidFill>
                        </a:rPr>
                        <a:t>FRONT END </a:t>
                      </a:r>
                    </a:p>
                    <a:p>
                      <a:pPr algn="ctr"/>
                      <a:r>
                        <a:rPr lang="en-GB" sz="1200" baseline="0" dirty="0">
                          <a:solidFill>
                            <a:schemeClr val="bg1"/>
                          </a:solidFill>
                        </a:rPr>
                        <a:t>CHANNEL</a:t>
                      </a:r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cap="all" baseline="0" dirty="0">
                          <a:solidFill>
                            <a:schemeClr val="bg1"/>
                          </a:solidFill>
                        </a:rPr>
                        <a:t>Document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cap="all" baseline="0" dirty="0">
                          <a:solidFill>
                            <a:schemeClr val="bg1"/>
                          </a:solidFill>
                        </a:rPr>
                        <a:t>Generator</a:t>
                      </a:r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cap="all" baseline="0" dirty="0">
                          <a:solidFill>
                            <a:schemeClr val="bg1"/>
                          </a:solidFill>
                        </a:rPr>
                        <a:t>Document Management</a:t>
                      </a:r>
                    </a:p>
                  </a:txBody>
                  <a:tcPr anchor="ctr" anchorCtr="1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endParaRPr lang="en-GB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Multi-site management</a:t>
                      </a:r>
                    </a:p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Digital</a:t>
                      </a: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Asset management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Blogs / Social communities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Adaptive Forms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Mobile Apps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endParaRPr lang="en-GB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Biometric  Authentication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Speech Recognition</a:t>
                      </a:r>
                    </a:p>
                    <a:p>
                      <a:pPr marL="265113" lvl="1" indent="-84138" algn="l" defTabSz="914400" rtl="0" eaLnBrk="1" latinLnBrk="0" hangingPunct="1">
                        <a:spcBef>
                          <a:spcPts val="0"/>
                        </a:spcBef>
                        <a:buClr>
                          <a:srgbClr val="F37021"/>
                        </a:buClr>
                        <a:buFont typeface="Calibri" panose="020F0502020204030204" pitchFamily="34" charset="0"/>
                        <a:buChar char="–"/>
                      </a:pP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 Up</a:t>
                      </a:r>
                    </a:p>
                    <a:p>
                      <a:pPr marL="265113" lvl="1" indent="-84138" algn="l" defTabSz="914400" rtl="0" eaLnBrk="1" latinLnBrk="0" hangingPunct="1">
                        <a:spcBef>
                          <a:spcPts val="0"/>
                        </a:spcBef>
                        <a:buClr>
                          <a:srgbClr val="F37021"/>
                        </a:buClr>
                        <a:buFont typeface="Calibri" panose="020F0502020204030204" pitchFamily="34" charset="0"/>
                        <a:buChar char="–"/>
                      </a:pP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Balance enquiry</a:t>
                      </a:r>
                    </a:p>
                    <a:p>
                      <a:pPr marL="265113" lvl="1" indent="-84138" algn="l" defTabSz="914400" rtl="0" eaLnBrk="1" latinLnBrk="0" hangingPunct="1">
                        <a:spcBef>
                          <a:spcPts val="0"/>
                        </a:spcBef>
                        <a:buClr>
                          <a:srgbClr val="F37021"/>
                        </a:buClr>
                        <a:buFont typeface="Calibri" panose="020F0502020204030204" pitchFamily="34" charset="0"/>
                        <a:buChar char="–"/>
                      </a:pP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Authentication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Identity Management -  Scan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Self Service </a:t>
                      </a:r>
                    </a:p>
                    <a:p>
                      <a:pPr marL="265113" lvl="1" indent="-84138" algn="l" defTabSz="914400" rtl="0" eaLnBrk="1" latinLnBrk="0" hangingPunct="1">
                        <a:spcBef>
                          <a:spcPts val="0"/>
                        </a:spcBef>
                        <a:buClr>
                          <a:srgbClr val="F37021"/>
                        </a:buClr>
                        <a:buFont typeface="Calibri" panose="020F0502020204030204" pitchFamily="34" charset="0"/>
                        <a:buChar char="–"/>
                      </a:pP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 Up</a:t>
                      </a:r>
                    </a:p>
                    <a:p>
                      <a:pPr marL="265113" lvl="1" indent="-84138" algn="l" defTabSz="914400" rtl="0" eaLnBrk="1" latinLnBrk="0" hangingPunct="1">
                        <a:spcBef>
                          <a:spcPts val="0"/>
                        </a:spcBef>
                        <a:buClr>
                          <a:srgbClr val="F37021"/>
                        </a:buClr>
                        <a:buFont typeface="Calibri" panose="020F0502020204030204" pitchFamily="34" charset="0"/>
                        <a:buChar char="–"/>
                      </a:pP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 Activate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Location Base Services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Integration with Mobile Wallet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Pre-sale Pages</a:t>
                      </a:r>
                    </a:p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Product Pages</a:t>
                      </a:r>
                    </a:p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Shopping Cart</a:t>
                      </a:r>
                    </a:p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Submit Order</a:t>
                      </a:r>
                    </a:p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Order Decomposition &amp; Management</a:t>
                      </a:r>
                    </a:p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Web Analytics</a:t>
                      </a:r>
                    </a:p>
                    <a:p>
                      <a:pPr marL="85725" indent="-85725" algn="l" defTabSz="914400" rtl="0" eaLnBrk="1" latinLnBrk="0" hangingPunct="1"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Customisable templates</a:t>
                      </a:r>
                    </a:p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 multiple formats (e.g. PDF, DOCX, HTML etc.) </a:t>
                      </a:r>
                    </a:p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Integration with printer</a:t>
                      </a:r>
                    </a:p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Creation on demand or via automated schedule</a:t>
                      </a:r>
                    </a:p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Metadata</a:t>
                      </a:r>
                    </a:p>
                    <a:p>
                      <a:pPr marL="85725" indent="-85725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Integration</a:t>
                      </a:r>
                    </a:p>
                    <a:p>
                      <a:pPr marL="85725" indent="-85725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Capture</a:t>
                      </a:r>
                    </a:p>
                    <a:p>
                      <a:pPr marL="85725" indent="-85725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Validation</a:t>
                      </a:r>
                    </a:p>
                    <a:p>
                      <a:pPr marL="85725" indent="-85725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Storage</a:t>
                      </a:r>
                    </a:p>
                    <a:p>
                      <a:pPr marL="85725" indent="-85725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Retrieval </a:t>
                      </a:r>
                    </a:p>
                    <a:p>
                      <a:pPr marL="85725" indent="-85725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Distribution</a:t>
                      </a:r>
                    </a:p>
                    <a:p>
                      <a:pPr marL="85725" indent="-85725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Security </a:t>
                      </a:r>
                    </a:p>
                    <a:p>
                      <a:pPr marL="85725" indent="-85725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Workflow</a:t>
                      </a:r>
                    </a:p>
                    <a:p>
                      <a:pPr marL="85725" indent="-85725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Collaboration</a:t>
                      </a:r>
                    </a:p>
                    <a:p>
                      <a:pPr marL="85725" indent="-85725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Publishing</a:t>
                      </a:r>
                    </a:p>
                    <a:p>
                      <a:pPr marL="85725" indent="-85725" algn="l" defTabSz="914400" rtl="0" eaLnBrk="1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</a:pPr>
                      <a:r>
                        <a:rPr lang="en-GB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Indexing 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5725" marR="0" indent="-857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ct val="12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Oval 22"/>
          <p:cNvSpPr/>
          <p:nvPr/>
        </p:nvSpPr>
        <p:spPr>
          <a:xfrm>
            <a:off x="8810915" y="961591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GB" sz="1200" b="1" dirty="0">
                <a:solidFill>
                  <a:srgbClr val="2D2D2A"/>
                </a:solidFill>
              </a:rPr>
              <a:t>5</a:t>
            </a:r>
            <a:endParaRPr lang="en-US" sz="1200" b="1" dirty="0" err="1">
              <a:solidFill>
                <a:srgbClr val="2D2D2A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1931693" y="3996106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GB" sz="1200" b="1" dirty="0">
                <a:solidFill>
                  <a:srgbClr val="2D2D2A"/>
                </a:solidFill>
              </a:rPr>
              <a:t>6</a:t>
            </a:r>
            <a:endParaRPr lang="en-US" sz="1200" b="1" dirty="0" err="1">
              <a:solidFill>
                <a:srgbClr val="2D2D2A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640993" y="3982406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GB" sz="1200" b="1" dirty="0">
                <a:solidFill>
                  <a:srgbClr val="2D2D2A"/>
                </a:solidFill>
              </a:rPr>
              <a:t>7</a:t>
            </a:r>
            <a:endParaRPr lang="en-US" sz="1200" b="1" dirty="0" err="1">
              <a:solidFill>
                <a:srgbClr val="2D2D2A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378473" y="3996106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GB" sz="1200" b="1" dirty="0">
                <a:solidFill>
                  <a:srgbClr val="2D2D2A"/>
                </a:solidFill>
              </a:rPr>
              <a:t>8</a:t>
            </a:r>
            <a:endParaRPr lang="en-US" sz="1200" b="1" dirty="0" err="1">
              <a:solidFill>
                <a:srgbClr val="2D2D2A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126332" y="3969292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GB" sz="1200" b="1" dirty="0">
                <a:solidFill>
                  <a:srgbClr val="2D2D2A"/>
                </a:solidFill>
              </a:rPr>
              <a:t>9</a:t>
            </a:r>
            <a:endParaRPr lang="en-US" sz="1200" b="1" dirty="0" err="1">
              <a:solidFill>
                <a:srgbClr val="2D2D2A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8755013" y="3996106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000" b="1" dirty="0">
              <a:solidFill>
                <a:srgbClr val="2D2D2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03944" y="4038600"/>
            <a:ext cx="15709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696969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38825487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685800"/>
            <a:ext cx="11582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Calibri bold" panose="020F0702030404030204" pitchFamily="34" charset="0"/>
              </a:rPr>
              <a:t>Recommended Adobe products for Insurance Solution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12192000" cy="4572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524000"/>
            <a:ext cx="12192000" cy="228600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4083293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372309" y="1249967"/>
            <a:ext cx="1219200" cy="723677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2412291" y="2202341"/>
            <a:ext cx="1219200" cy="723677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3479091" y="3196308"/>
            <a:ext cx="1219200" cy="723677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2693109" y="1402366"/>
            <a:ext cx="1574091" cy="914400"/>
          </a:xfrm>
        </p:spPr>
        <p:txBody>
          <a:bodyPr/>
          <a:lstStyle/>
          <a:p>
            <a:r>
              <a:rPr lang="en-US" dirty="0" err="1"/>
              <a:t>VirtusaPolaris</a:t>
            </a:r>
            <a:r>
              <a:rPr lang="en-US" dirty="0"/>
              <a:t>’ Digital Portfolio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3733800" y="2354740"/>
            <a:ext cx="1574091" cy="914400"/>
          </a:xfrm>
        </p:spPr>
        <p:txBody>
          <a:bodyPr/>
          <a:lstStyle/>
          <a:p>
            <a:r>
              <a:rPr lang="en-US" dirty="0"/>
              <a:t>Adobe Partnership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1"/>
          </p:nvPr>
        </p:nvSpPr>
        <p:spPr>
          <a:xfrm>
            <a:off x="4800600" y="3348707"/>
            <a:ext cx="1905000" cy="914400"/>
          </a:xfrm>
        </p:spPr>
        <p:txBody>
          <a:bodyPr/>
          <a:lstStyle/>
          <a:p>
            <a:r>
              <a:rPr lang="en-US" dirty="0"/>
              <a:t>Insurance – Reference Solution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2"/>
          </p:nvPr>
        </p:nvSpPr>
        <p:spPr>
          <a:xfrm>
            <a:off x="4497745" y="4114801"/>
            <a:ext cx="1219200" cy="723677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3"/>
          </p:nvPr>
        </p:nvSpPr>
        <p:spPr>
          <a:xfrm>
            <a:off x="5681688" y="5029201"/>
            <a:ext cx="1219200" cy="723677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5"/>
          </p:nvPr>
        </p:nvSpPr>
        <p:spPr>
          <a:xfrm>
            <a:off x="5818545" y="4267200"/>
            <a:ext cx="1871284" cy="914400"/>
          </a:xfrm>
        </p:spPr>
        <p:txBody>
          <a:bodyPr/>
          <a:lstStyle/>
          <a:p>
            <a:r>
              <a:rPr lang="en-US" dirty="0"/>
              <a:t>Recommended Adobe Products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7003197" y="5181600"/>
            <a:ext cx="2133600" cy="914400"/>
          </a:xfrm>
        </p:spPr>
        <p:txBody>
          <a:bodyPr/>
          <a:lstStyle/>
          <a:p>
            <a:r>
              <a:rPr lang="en-US" dirty="0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2248942872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Adobe Target for Accelerated Conversions &amp; Sales</a:t>
            </a:r>
          </a:p>
        </p:txBody>
      </p:sp>
      <p:cxnSp>
        <p:nvCxnSpPr>
          <p:cNvPr id="18" name="Straight Arrow Connector 17"/>
          <p:cNvCxnSpPr>
            <a:endCxn id="8" idx="1"/>
          </p:cNvCxnSpPr>
          <p:nvPr/>
        </p:nvCxnSpPr>
        <p:spPr>
          <a:xfrm flipV="1">
            <a:off x="6648739" y="3680431"/>
            <a:ext cx="807974" cy="842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2" idx="3"/>
          </p:cNvCxnSpPr>
          <p:nvPr/>
        </p:nvCxnSpPr>
        <p:spPr>
          <a:xfrm flipH="1">
            <a:off x="4895777" y="3623893"/>
            <a:ext cx="698240" cy="397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456713" y="2895601"/>
            <a:ext cx="4278087" cy="1569660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Engage, Cross-sell, Upsell</a:t>
            </a:r>
          </a:p>
          <a:p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accent4">
                    <a:lumMod val="10000"/>
                  </a:schemeClr>
                </a:solidFill>
              </a:rPr>
              <a:t>Recommendations for every context – </a:t>
            </a:r>
          </a:p>
          <a:p>
            <a:r>
              <a:rPr lang="en-US" sz="1600" dirty="0">
                <a:solidFill>
                  <a:schemeClr val="accent4">
                    <a:lumMod val="10000"/>
                  </a:schemeClr>
                </a:solidFill>
              </a:rPr>
              <a:t>Home page, Product pages, Checkout, e-mail.</a:t>
            </a:r>
          </a:p>
          <a:p>
            <a:r>
              <a:rPr lang="en-US" sz="1600" dirty="0">
                <a:solidFill>
                  <a:schemeClr val="accent4">
                    <a:lumMod val="10000"/>
                  </a:schemeClr>
                </a:solidFill>
              </a:rPr>
              <a:t>“Always-on” experience ensured by backup recommendations.</a:t>
            </a:r>
          </a:p>
        </p:txBody>
      </p:sp>
      <p:sp>
        <p:nvSpPr>
          <p:cNvPr id="9" name="Rectangle 8"/>
          <p:cNvSpPr/>
          <p:nvPr/>
        </p:nvSpPr>
        <p:spPr>
          <a:xfrm>
            <a:off x="1333501" y="1385577"/>
            <a:ext cx="9525000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4">
                    <a:lumMod val="10000"/>
                  </a:schemeClr>
                </a:solidFill>
              </a:rPr>
              <a:t>Item Boosting</a:t>
            </a:r>
          </a:p>
          <a:p>
            <a:r>
              <a:rPr lang="en-US" sz="1600" dirty="0">
                <a:solidFill>
                  <a:schemeClr val="accent4">
                    <a:lumMod val="10000"/>
                  </a:schemeClr>
                </a:solidFill>
              </a:rPr>
              <a:t>Boost particular items based on attributes like Brand, maturity-life-of-policy, monthly return, premium value, etc.</a:t>
            </a:r>
          </a:p>
          <a:p>
            <a:r>
              <a:rPr lang="en-US" sz="1600" dirty="0">
                <a:solidFill>
                  <a:schemeClr val="accent4">
                    <a:lumMod val="10000"/>
                  </a:schemeClr>
                </a:solidFill>
              </a:rPr>
              <a:t>Import recommendations into email applications to increase relevancy of the email campaigns.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53198" y="5125796"/>
            <a:ext cx="4419601" cy="1323439"/>
          </a:xfrm>
          <a:prstGeom prst="rect">
            <a:avLst/>
          </a:prstGeom>
          <a:ln>
            <a:solidFill>
              <a:schemeClr val="accent4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Monitor, test, and optimize</a:t>
            </a:r>
          </a:p>
          <a:p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Test &amp; compare variations in the content. </a:t>
            </a:r>
          </a:p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Monitor real-time performance.</a:t>
            </a:r>
          </a:p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Define and manage KPIs for each variant.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66800" y="5153562"/>
            <a:ext cx="4898569" cy="129266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Segmentation &amp; Rules-based targeting</a:t>
            </a:r>
          </a:p>
          <a:p>
            <a:pPr algn="ctr"/>
            <a:endParaRPr lang="en-US" sz="1400" b="1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Personalize offer for customer of a specific competitor.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Visitor segmentation based on external CRM data.</a:t>
            </a:r>
          </a:p>
          <a:p>
            <a:r>
              <a:rPr lang="en-US" sz="1600" dirty="0">
                <a:solidFill>
                  <a:srgbClr val="000000"/>
                </a:solidFill>
              </a:rPr>
              <a:t>Proximity / Location based targeting for mobile apps.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1064007" y="2966149"/>
            <a:ext cx="3831770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Automated Recommendations</a:t>
            </a:r>
          </a:p>
          <a:p>
            <a:endParaRPr lang="en-US" sz="1600" dirty="0">
              <a:solidFill>
                <a:schemeClr val="accent4">
                  <a:lumMod val="10000"/>
                </a:schemeClr>
              </a:solidFill>
            </a:endParaRPr>
          </a:p>
          <a:p>
            <a:r>
              <a:rPr lang="en-US" sz="1600" dirty="0">
                <a:solidFill>
                  <a:schemeClr val="accent4">
                    <a:lumMod val="10000"/>
                  </a:schemeClr>
                </a:solidFill>
              </a:rPr>
              <a:t>Machine-learning driven recommendations. </a:t>
            </a:r>
          </a:p>
          <a:p>
            <a:r>
              <a:rPr lang="en-US" sz="1600" dirty="0">
                <a:solidFill>
                  <a:schemeClr val="accent4">
                    <a:lumMod val="10000"/>
                  </a:schemeClr>
                </a:solidFill>
              </a:rPr>
              <a:t>No API or Catalog integration is required. No IT support required.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218335" y="2216574"/>
            <a:ext cx="0" cy="93234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895839" y="4449059"/>
            <a:ext cx="609599" cy="66162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974770" y="4449059"/>
            <a:ext cx="609599" cy="70450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498933" y="4523026"/>
            <a:ext cx="143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Adobe Target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3163085"/>
            <a:ext cx="1302251" cy="12859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6492"/>
            <a:ext cx="828261" cy="81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12884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Adobe Audience Manager for Audience Data Management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591136" y="3815437"/>
            <a:ext cx="9031722" cy="2523768"/>
            <a:chOff x="1097492" y="3953232"/>
            <a:chExt cx="9031722" cy="2523768"/>
          </a:xfrm>
        </p:grpSpPr>
        <p:sp>
          <p:nvSpPr>
            <p:cNvPr id="9" name="Rectangle 8"/>
            <p:cNvSpPr/>
            <p:nvPr/>
          </p:nvSpPr>
          <p:spPr>
            <a:xfrm>
              <a:off x="1097492" y="3953232"/>
              <a:ext cx="2636308" cy="25237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</a:rPr>
                <a:t>Collect Audience Data</a:t>
              </a:r>
            </a:p>
            <a:p>
              <a:endParaRPr lang="en-US" sz="1200" dirty="0">
                <a:solidFill>
                  <a:schemeClr val="accent3">
                    <a:lumMod val="50000"/>
                  </a:schemeClr>
                </a:solidFill>
              </a:endParaRPr>
            </a:p>
            <a:p>
              <a:r>
                <a:rPr lang="en-US" sz="1200" b="1" dirty="0">
                  <a:solidFill>
                    <a:schemeClr val="accent3">
                      <a:lumMod val="50000"/>
                    </a:schemeClr>
                  </a:solidFill>
                </a:rPr>
                <a:t>1</a:t>
              </a:r>
              <a:r>
                <a:rPr lang="en-US" sz="1200" b="1" baseline="30000" dirty="0">
                  <a:solidFill>
                    <a:schemeClr val="accent3">
                      <a:lumMod val="50000"/>
                    </a:schemeClr>
                  </a:solidFill>
                </a:rPr>
                <a:t>st</a:t>
              </a:r>
              <a:r>
                <a:rPr lang="en-US" sz="1200" b="1" dirty="0">
                  <a:solidFill>
                    <a:schemeClr val="accent3">
                      <a:lumMod val="50000"/>
                    </a:schemeClr>
                  </a:solidFill>
                </a:rPr>
                <a:t> party 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chemeClr val="accent3">
                      <a:lumMod val="50000"/>
                    </a:schemeClr>
                  </a:solidFill>
                </a:rPr>
                <a:t>Online &amp;offline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chemeClr val="accent3">
                      <a:lumMod val="50000"/>
                    </a:schemeClr>
                  </a:solidFill>
                </a:rPr>
                <a:t>Structured &amp; Unstructured</a:t>
              </a:r>
            </a:p>
            <a:p>
              <a:endParaRPr lang="en-US" sz="1200" b="1" dirty="0">
                <a:solidFill>
                  <a:schemeClr val="accent3">
                    <a:lumMod val="50000"/>
                  </a:schemeClr>
                </a:solidFill>
              </a:endParaRPr>
            </a:p>
            <a:p>
              <a:r>
                <a:rPr lang="en-US" sz="1200" b="1" dirty="0">
                  <a:solidFill>
                    <a:schemeClr val="accent3">
                      <a:lumMod val="50000"/>
                    </a:schemeClr>
                  </a:solidFill>
                </a:rPr>
                <a:t>2</a:t>
              </a:r>
              <a:r>
                <a:rPr lang="en-US" sz="1200" b="1" baseline="30000" dirty="0">
                  <a:solidFill>
                    <a:schemeClr val="accent3">
                      <a:lumMod val="50000"/>
                    </a:schemeClr>
                  </a:solidFill>
                </a:rPr>
                <a:t>nd</a:t>
              </a:r>
              <a:r>
                <a:rPr lang="en-US" sz="1200" b="1" dirty="0">
                  <a:solidFill>
                    <a:schemeClr val="accent3">
                      <a:lumMod val="50000"/>
                    </a:schemeClr>
                  </a:solidFill>
                </a:rPr>
                <a:t> party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chemeClr val="accent3">
                      <a:lumMod val="50000"/>
                    </a:schemeClr>
                  </a:solidFill>
                </a:rPr>
                <a:t>Strategic Partners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chemeClr val="accent3">
                      <a:lumMod val="50000"/>
                    </a:schemeClr>
                  </a:solidFill>
                </a:rPr>
                <a:t>Advertisers</a:t>
              </a:r>
            </a:p>
            <a:p>
              <a:r>
                <a:rPr lang="en-US" sz="1200" b="1" dirty="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</a:p>
            <a:p>
              <a:r>
                <a:rPr lang="en-US" sz="1200" b="1" dirty="0">
                  <a:solidFill>
                    <a:schemeClr val="accent3">
                      <a:lumMod val="50000"/>
                    </a:schemeClr>
                  </a:solidFill>
                </a:rPr>
                <a:t>3</a:t>
              </a:r>
              <a:r>
                <a:rPr lang="en-US" sz="1200" b="1" baseline="30000" dirty="0">
                  <a:solidFill>
                    <a:schemeClr val="accent3">
                      <a:lumMod val="50000"/>
                    </a:schemeClr>
                  </a:solidFill>
                </a:rPr>
                <a:t>rd</a:t>
              </a:r>
              <a:r>
                <a:rPr lang="en-US" sz="1200" b="1" dirty="0">
                  <a:solidFill>
                    <a:schemeClr val="accent3">
                      <a:lumMod val="50000"/>
                    </a:schemeClr>
                  </a:solidFill>
                </a:rPr>
                <a:t> party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chemeClr val="accent3">
                      <a:lumMod val="50000"/>
                    </a:schemeClr>
                  </a:solidFill>
                </a:rPr>
                <a:t>Data Sellers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chemeClr val="accent3">
                      <a:lumMod val="50000"/>
                    </a:schemeClr>
                  </a:solidFill>
                </a:rPr>
                <a:t>Data Exchanges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43799" y="3953232"/>
              <a:ext cx="2585415" cy="2523768"/>
            </a:xfrm>
            <a:prstGeom prst="rect">
              <a:avLst/>
            </a:prstGeom>
            <a:ln>
              <a:solidFill>
                <a:schemeClr val="accent4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3">
                      <a:lumMod val="50000"/>
                    </a:schemeClr>
                  </a:solidFill>
                </a:rPr>
                <a:t>Distribute and Protect</a:t>
              </a:r>
            </a:p>
            <a:p>
              <a:endParaRPr lang="en-US" sz="1200" dirty="0">
                <a:solidFill>
                  <a:schemeClr val="accent3">
                    <a:lumMod val="50000"/>
                  </a:schemeClr>
                </a:solidFill>
              </a:endParaRPr>
            </a:p>
            <a:p>
              <a:r>
                <a:rPr lang="en-US" sz="1200" b="1" dirty="0">
                  <a:solidFill>
                    <a:schemeClr val="accent3">
                      <a:lumMod val="50000"/>
                    </a:schemeClr>
                  </a:solidFill>
                </a:rPr>
                <a:t>Ubiquity 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chemeClr val="accent3">
                      <a:lumMod val="50000"/>
                    </a:schemeClr>
                  </a:solidFill>
                </a:rPr>
                <a:t>All Digital channels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chemeClr val="accent3">
                      <a:lumMod val="50000"/>
                    </a:schemeClr>
                  </a:solidFill>
                </a:rPr>
                <a:t>All Online technologies</a:t>
              </a:r>
            </a:p>
            <a:p>
              <a:endParaRPr lang="en-US" sz="1200" b="1" dirty="0">
                <a:solidFill>
                  <a:schemeClr val="accent3">
                    <a:lumMod val="50000"/>
                  </a:schemeClr>
                </a:solidFill>
              </a:endParaRPr>
            </a:p>
            <a:p>
              <a:r>
                <a:rPr lang="en-US" sz="1200" b="1" dirty="0">
                  <a:solidFill>
                    <a:schemeClr val="accent3">
                      <a:lumMod val="50000"/>
                    </a:schemeClr>
                  </a:solidFill>
                </a:rPr>
                <a:t>DRM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chemeClr val="accent3">
                      <a:lumMod val="50000"/>
                    </a:schemeClr>
                  </a:solidFill>
                </a:rPr>
                <a:t>Data sharing rules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chemeClr val="accent3">
                      <a:lumMod val="50000"/>
                    </a:schemeClr>
                  </a:solidFill>
                </a:rPr>
                <a:t>Data loss prevention</a:t>
              </a:r>
            </a:p>
            <a:p>
              <a:r>
                <a:rPr lang="en-US" sz="1200" b="1" dirty="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</a:p>
            <a:p>
              <a:r>
                <a:rPr lang="en-US" sz="1200" b="1" dirty="0">
                  <a:solidFill>
                    <a:schemeClr val="accent3">
                      <a:lumMod val="50000"/>
                    </a:schemeClr>
                  </a:solidFill>
                </a:rPr>
                <a:t>Privacy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chemeClr val="accent3">
                      <a:lumMod val="50000"/>
                    </a:schemeClr>
                  </a:solidFill>
                </a:rPr>
                <a:t>Transparency</a:t>
              </a:r>
            </a:p>
            <a:p>
              <a:pPr marL="742950" lvl="1" indent="-285750">
                <a:buFont typeface="Wingdings" panose="05000000000000000000" pitchFamily="2" charset="2"/>
                <a:buChar char="ü"/>
              </a:pPr>
              <a:r>
                <a:rPr lang="en-US" sz="1200" dirty="0">
                  <a:solidFill>
                    <a:schemeClr val="accent3">
                      <a:lumMod val="50000"/>
                    </a:schemeClr>
                  </a:solidFill>
                </a:rPr>
                <a:t>Control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82373"/>
            <a:ext cx="765937" cy="7565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74" y="2376348"/>
            <a:ext cx="959908" cy="74919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966690" y="3815437"/>
            <a:ext cx="2268161" cy="2523768"/>
          </a:xfrm>
          <a:prstGeom prst="rect">
            <a:avLst/>
          </a:prstGeom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Organize, Segment &amp; Score</a:t>
            </a:r>
          </a:p>
          <a:p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Organize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Custom Taxonomy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Maximum flexibility</a:t>
            </a:r>
          </a:p>
          <a:p>
            <a:endParaRPr lang="en-US" sz="12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Segment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Real-time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All sources of data</a:t>
            </a:r>
          </a:p>
          <a:p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Score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Data Quality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Rate of deterioration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579978" y="1295400"/>
            <a:ext cx="8936450" cy="246221"/>
            <a:chOff x="1086334" y="1433195"/>
            <a:chExt cx="8936450" cy="246221"/>
          </a:xfrm>
        </p:grpSpPr>
        <p:sp>
          <p:nvSpPr>
            <p:cNvPr id="31" name="TextBox 30"/>
            <p:cNvSpPr txBox="1"/>
            <p:nvPr/>
          </p:nvSpPr>
          <p:spPr>
            <a:xfrm>
              <a:off x="1086334" y="1433195"/>
              <a:ext cx="2667000" cy="2462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Generic Users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567859" y="1433195"/>
              <a:ext cx="2173348" cy="24622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Reliable Profiles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84383" y="1433195"/>
              <a:ext cx="2438401" cy="246221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Multi-channel Conversations</a:t>
              </a:r>
            </a:p>
          </p:txBody>
        </p:sp>
      </p:grpSp>
      <p:sp>
        <p:nvSpPr>
          <p:cNvPr id="37" name="Striped Right Arrow 36"/>
          <p:cNvSpPr/>
          <p:nvPr/>
        </p:nvSpPr>
        <p:spPr>
          <a:xfrm>
            <a:off x="7538419" y="2530645"/>
            <a:ext cx="380999" cy="480835"/>
          </a:xfrm>
          <a:prstGeom prst="strip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+mj-lt"/>
            </a:endParaRPr>
          </a:p>
        </p:txBody>
      </p:sp>
      <p:sp>
        <p:nvSpPr>
          <p:cNvPr id="39" name="Striped Right Arrow 38"/>
          <p:cNvSpPr/>
          <p:nvPr/>
        </p:nvSpPr>
        <p:spPr>
          <a:xfrm>
            <a:off x="4227444" y="2559107"/>
            <a:ext cx="380999" cy="480835"/>
          </a:xfrm>
          <a:prstGeom prst="strip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+mj-lt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061503" y="1975726"/>
            <a:ext cx="2114550" cy="1590675"/>
            <a:chOff x="9612381" y="2594093"/>
            <a:chExt cx="2114550" cy="15906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12381" y="2594093"/>
              <a:ext cx="2114550" cy="1590675"/>
            </a:xfrm>
            <a:prstGeom prst="rect">
              <a:avLst/>
            </a:prstGeom>
          </p:spPr>
        </p:pic>
        <p:grpSp>
          <p:nvGrpSpPr>
            <p:cNvPr id="45" name="Group 44"/>
            <p:cNvGrpSpPr/>
            <p:nvPr/>
          </p:nvGrpSpPr>
          <p:grpSpPr>
            <a:xfrm>
              <a:off x="10387634" y="2765094"/>
              <a:ext cx="1268895" cy="1282926"/>
              <a:chOff x="10035209" y="1027228"/>
              <a:chExt cx="1268895" cy="1282926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0035209" y="1027228"/>
                <a:ext cx="1268895" cy="2889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+mj-lt"/>
                  </a:rPr>
                  <a:t>Graduates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0035209" y="1517432"/>
                <a:ext cx="1268895" cy="2889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+mj-lt"/>
                  </a:rPr>
                  <a:t>Soccer Moms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0035209" y="2021192"/>
                <a:ext cx="1268895" cy="2889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+mj-lt"/>
                  </a:rPr>
                  <a:t>Small Business</a:t>
                </a:r>
              </a:p>
            </p:txBody>
          </p:sp>
        </p:grpSp>
      </p:grpSp>
      <p:sp>
        <p:nvSpPr>
          <p:cNvPr id="53" name="Rectangle 52"/>
          <p:cNvSpPr/>
          <p:nvPr/>
        </p:nvSpPr>
        <p:spPr>
          <a:xfrm>
            <a:off x="8064775" y="1691005"/>
            <a:ext cx="2563469" cy="19933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+mj-lt"/>
            </a:endParaRPr>
          </a:p>
        </p:txBody>
      </p:sp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629122"/>
              </p:ext>
            </p:extLst>
          </p:nvPr>
        </p:nvGraphicFramePr>
        <p:xfrm>
          <a:off x="8078027" y="1704257"/>
          <a:ext cx="137160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258123698"/>
                    </a:ext>
                  </a:extLst>
                </a:gridCol>
              </a:tblGrid>
              <a:tr h="258007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Display Ad Servers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376989"/>
                  </a:ext>
                </a:extLst>
              </a:tr>
              <a:tr h="258007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Video Ad Servers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32873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Exchanges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82667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Demand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dirty="0"/>
                        <a:t>Platforms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593761"/>
                  </a:ext>
                </a:extLst>
              </a:tr>
              <a:tr h="258007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Dynamic Creative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574512"/>
                  </a:ext>
                </a:extLst>
              </a:tr>
              <a:tr h="258007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Dynamic Content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703734"/>
                  </a:ext>
                </a:extLst>
              </a:tr>
              <a:tr h="258007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Emerging Channels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181961"/>
                  </a:ext>
                </a:extLst>
              </a:tr>
            </a:tbl>
          </a:graphicData>
        </a:graphic>
      </p:graphicFrame>
      <p:pic>
        <p:nvPicPr>
          <p:cNvPr id="55" name="Pictur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9627" y="1697176"/>
            <a:ext cx="1173231" cy="19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59529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Adobe Analytics for Actionable Insights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028" y="152400"/>
            <a:ext cx="762000" cy="762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81200" y="1361182"/>
            <a:ext cx="8458200" cy="5115819"/>
            <a:chOff x="1981200" y="1361182"/>
            <a:chExt cx="8458200" cy="5115819"/>
          </a:xfrm>
        </p:grpSpPr>
        <p:cxnSp>
          <p:nvCxnSpPr>
            <p:cNvPr id="18" name="Straight Arrow Connector 17"/>
            <p:cNvCxnSpPr>
              <a:endCxn id="8" idx="1"/>
            </p:cNvCxnSpPr>
            <p:nvPr/>
          </p:nvCxnSpPr>
          <p:spPr>
            <a:xfrm>
              <a:off x="6630953" y="3553345"/>
              <a:ext cx="825760" cy="397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12" idx="3"/>
            </p:cNvCxnSpPr>
            <p:nvPr/>
          </p:nvCxnSpPr>
          <p:spPr>
            <a:xfrm flipH="1">
              <a:off x="4974770" y="3553345"/>
              <a:ext cx="698240" cy="397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7456713" y="2895601"/>
              <a:ext cx="2982687" cy="1323439"/>
            </a:xfrm>
            <a:prstGeom prst="rect">
              <a:avLst/>
            </a:prstGeom>
            <a:ln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Propensity Scoring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Predict which customers are the most likely to convert, so that they can be targeted efficiently.</a:t>
              </a:r>
              <a:endParaRPr lang="en-US" sz="1600" dirty="0">
                <a:effectLst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767470" y="1361182"/>
              <a:ext cx="2902226" cy="10772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360-degree customer analysis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Build customer profiles with online and offline information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553199" y="5139048"/>
              <a:ext cx="2971802" cy="1323439"/>
            </a:xfrm>
            <a:prstGeom prst="rect">
              <a:avLst/>
            </a:prstGeom>
            <a:ln>
              <a:solidFill>
                <a:schemeClr val="accent4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Contribution analysis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Intelligently identify potential causes for anomalies in trended data.</a:t>
              </a:r>
              <a:endParaRPr lang="en-US" sz="1600" dirty="0">
                <a:effectLst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71799" y="5153562"/>
              <a:ext cx="2993570" cy="1323439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Live Stream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See what’s happening right now with your site visitors through  real-time event visualization.</a:t>
              </a:r>
              <a:endParaRPr lang="en-US" sz="1600" dirty="0">
                <a:effectLst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81200" y="2895601"/>
              <a:ext cx="2993570" cy="13234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Customer Journey Optimization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Analyze all points of interaction with customers to improve cross-sell / upsell opportunities</a:t>
              </a:r>
              <a:endParaRPr lang="en-US" sz="1600" dirty="0">
                <a:effectLst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6218335" y="2463803"/>
              <a:ext cx="0" cy="68511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895839" y="4449059"/>
              <a:ext cx="609599" cy="66162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4974770" y="4449059"/>
              <a:ext cx="609599" cy="70450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/>
            <p:cNvSpPr/>
            <p:nvPr/>
          </p:nvSpPr>
          <p:spPr>
            <a:xfrm>
              <a:off x="5373756" y="4523026"/>
              <a:ext cx="16926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Adobe Analytics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9072" y="3148919"/>
              <a:ext cx="1316767" cy="13167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197092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Adobe Campaign for personalized cross-channel campaigns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59383"/>
            <a:ext cx="742950" cy="75247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74174" y="1589403"/>
            <a:ext cx="11798667" cy="3455142"/>
            <a:chOff x="261258" y="1342660"/>
            <a:chExt cx="11798667" cy="3455142"/>
          </a:xfrm>
        </p:grpSpPr>
        <p:sp>
          <p:nvSpPr>
            <p:cNvPr id="9" name="Rectangle 8"/>
            <p:cNvSpPr/>
            <p:nvPr/>
          </p:nvSpPr>
          <p:spPr>
            <a:xfrm>
              <a:off x="285231" y="3452383"/>
              <a:ext cx="3759197" cy="13454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Contextual email marketing</a:t>
              </a:r>
              <a:br>
                <a:rPr lang="en-US" sz="1600" b="1" dirty="0"/>
              </a:br>
              <a:endParaRPr lang="en-US" sz="1600" b="1" dirty="0"/>
            </a:p>
            <a:p>
              <a:r>
                <a:rPr lang="en-US" sz="1600" dirty="0"/>
                <a:t>Deliver uniquely relevant email experiences, coordinated with other channels — including offline.</a:t>
              </a:r>
              <a:endParaRPr lang="en-US" sz="1600" dirty="0"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264435" y="3449867"/>
              <a:ext cx="3795490" cy="1323439"/>
            </a:xfrm>
            <a:prstGeom prst="rect">
              <a:avLst/>
            </a:prstGeom>
            <a:ln>
              <a:solidFill>
                <a:schemeClr val="accent4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Cross-channel campaign orchestration</a:t>
              </a:r>
              <a:br>
                <a:rPr lang="en-US" sz="1600" b="1" dirty="0"/>
              </a:br>
              <a:endParaRPr lang="en-US" sz="1600" b="1" dirty="0"/>
            </a:p>
            <a:p>
              <a:r>
                <a:rPr lang="en-US" sz="1600" dirty="0"/>
                <a:t>Easily manage every aspect of marketing campaigns, and then watch results in real time.</a:t>
              </a:r>
              <a:endParaRPr lang="en-US" sz="1600" dirty="0">
                <a:effectLst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30918" y="3449867"/>
              <a:ext cx="3808538" cy="1345419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Real-time interaction management</a:t>
              </a:r>
              <a:br>
                <a:rPr lang="en-US" sz="1600" b="1" dirty="0"/>
              </a:br>
              <a:endParaRPr lang="en-US" sz="1600" b="1" dirty="0"/>
            </a:p>
            <a:p>
              <a:r>
                <a:rPr lang="en-US" sz="1600" dirty="0"/>
                <a:t>Use a centralized catalog to select and present personalized, relevant offers in an instant.</a:t>
              </a:r>
              <a:endParaRPr lang="en-US" sz="1600" dirty="0">
                <a:effectLst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258" y="1343025"/>
              <a:ext cx="3807144" cy="199009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0918" y="1342660"/>
              <a:ext cx="3808538" cy="199082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1370" y="1342660"/>
              <a:ext cx="3795490" cy="1984006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03" y="5320973"/>
            <a:ext cx="914400" cy="92612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76801" y="6372151"/>
            <a:ext cx="2438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Adobe Campaign</a:t>
            </a:r>
          </a:p>
        </p:txBody>
      </p:sp>
    </p:spTree>
    <p:extLst>
      <p:ext uri="{BB962C8B-B14F-4D97-AF65-F5344CB8AC3E}">
        <p14:creationId xmlns:p14="http://schemas.microsoft.com/office/powerpoint/2010/main" val="3055885615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Adobe Experience Manager for Easy Content Management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986520" y="1060172"/>
            <a:ext cx="5181600" cy="548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accent4">
                    <a:lumMod val="10000"/>
                  </a:schemeClr>
                </a:solidFill>
              </a:rPr>
              <a:t>Web Content</a:t>
            </a:r>
          </a:p>
          <a:p>
            <a:r>
              <a:rPr lang="en-US" sz="1400" dirty="0">
                <a:solidFill>
                  <a:schemeClr val="accent4">
                    <a:lumMod val="10000"/>
                  </a:schemeClr>
                </a:solidFill>
              </a:rPr>
              <a:t>Consistent and relevant web experience on every device.</a:t>
            </a:r>
          </a:p>
          <a:p>
            <a:endParaRPr lang="en-US" sz="1400" dirty="0">
              <a:solidFill>
                <a:schemeClr val="accent4">
                  <a:lumMod val="1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4">
                    <a:lumMod val="10000"/>
                  </a:schemeClr>
                </a:solidFill>
              </a:rPr>
              <a:t>Forms</a:t>
            </a:r>
          </a:p>
          <a:p>
            <a:r>
              <a:rPr lang="en-US" sz="1400" dirty="0">
                <a:solidFill>
                  <a:schemeClr val="accent4">
                    <a:lumMod val="10000"/>
                  </a:schemeClr>
                </a:solidFill>
              </a:rPr>
              <a:t>Make the form and document processes paperless, efficient and automated with the ‘anywhere, any-device’ adaptive forms.</a:t>
            </a:r>
          </a:p>
          <a:p>
            <a:endParaRPr lang="en-US" sz="1400" b="1" dirty="0">
              <a:solidFill>
                <a:schemeClr val="accent4">
                  <a:lumMod val="1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4">
                    <a:lumMod val="10000"/>
                  </a:schemeClr>
                </a:solidFill>
              </a:rPr>
              <a:t>Mobile Apps</a:t>
            </a:r>
          </a:p>
          <a:p>
            <a:r>
              <a:rPr lang="en-US" sz="1400" dirty="0">
                <a:solidFill>
                  <a:schemeClr val="accent4">
                    <a:lumMod val="10000"/>
                  </a:schemeClr>
                </a:solidFill>
              </a:rPr>
              <a:t>Deliver beautiful Mobile Apps with maximum ROI</a:t>
            </a:r>
          </a:p>
          <a:p>
            <a:endParaRPr lang="en-US" sz="1400" dirty="0">
              <a:solidFill>
                <a:schemeClr val="accent4">
                  <a:lumMod val="1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4">
                    <a:lumMod val="10000"/>
                  </a:schemeClr>
                </a:solidFill>
              </a:rPr>
              <a:t>Communities</a:t>
            </a:r>
            <a:br>
              <a:rPr lang="en-US" sz="1400" b="1" dirty="0">
                <a:solidFill>
                  <a:schemeClr val="accent4">
                    <a:lumMod val="10000"/>
                  </a:schemeClr>
                </a:solidFill>
              </a:rPr>
            </a:br>
            <a:r>
              <a:rPr lang="en-US" sz="1400" dirty="0">
                <a:solidFill>
                  <a:schemeClr val="accent4">
                    <a:lumMod val="10000"/>
                  </a:schemeClr>
                </a:solidFill>
              </a:rPr>
              <a:t>Include forums, groups, learning resources &amp; other social features.</a:t>
            </a:r>
          </a:p>
          <a:p>
            <a:r>
              <a:rPr lang="en-US" sz="1400" b="1" dirty="0">
                <a:solidFill>
                  <a:schemeClr val="accent4">
                    <a:lumMod val="10000"/>
                  </a:schemeClr>
                </a:solidFill>
              </a:rPr>
              <a:t>Assets</a:t>
            </a:r>
          </a:p>
          <a:p>
            <a:r>
              <a:rPr lang="en-US" sz="1400" dirty="0">
                <a:solidFill>
                  <a:schemeClr val="accent4">
                    <a:lumMod val="10000"/>
                  </a:schemeClr>
                </a:solidFill>
              </a:rPr>
              <a:t>Manage images, videos, and other assets across all digital channels.</a:t>
            </a:r>
          </a:p>
          <a:p>
            <a:endParaRPr lang="en-US" sz="1400" b="1" dirty="0">
              <a:solidFill>
                <a:schemeClr val="accent4">
                  <a:lumMod val="1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4">
                    <a:lumMod val="10000"/>
                  </a:schemeClr>
                </a:solidFill>
              </a:rPr>
              <a:t>Commerce</a:t>
            </a:r>
            <a:br>
              <a:rPr lang="en-US" sz="1400" b="1" dirty="0">
                <a:solidFill>
                  <a:schemeClr val="accent4">
                    <a:lumMod val="10000"/>
                  </a:schemeClr>
                </a:solidFill>
              </a:rPr>
            </a:br>
            <a:r>
              <a:rPr lang="en-US" sz="1400" dirty="0">
                <a:solidFill>
                  <a:schemeClr val="accent4">
                    <a:lumMod val="10000"/>
                  </a:schemeClr>
                </a:solidFill>
              </a:rPr>
              <a:t>Immersive and personalized shopping experiences that incorporate video, social and other dynamic media.</a:t>
            </a:r>
          </a:p>
          <a:p>
            <a:endParaRPr lang="en-US" sz="1400" b="1" dirty="0">
              <a:solidFill>
                <a:schemeClr val="accent4">
                  <a:lumMod val="1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4">
                    <a:lumMod val="10000"/>
                  </a:schemeClr>
                </a:solidFill>
              </a:rPr>
              <a:t>Marketing campaign management</a:t>
            </a:r>
            <a:br>
              <a:rPr lang="en-US" sz="1400" b="1" dirty="0">
                <a:solidFill>
                  <a:schemeClr val="accent4">
                    <a:lumMod val="10000"/>
                  </a:schemeClr>
                </a:solidFill>
              </a:rPr>
            </a:br>
            <a:r>
              <a:rPr lang="en-US" sz="1400" dirty="0">
                <a:solidFill>
                  <a:schemeClr val="accent4">
                    <a:lumMod val="10000"/>
                  </a:schemeClr>
                </a:solidFill>
              </a:rPr>
              <a:t>Organize, launch, and optimize campaigns across digital channels.</a:t>
            </a:r>
            <a:br>
              <a:rPr lang="en-US" sz="1400" dirty="0">
                <a:solidFill>
                  <a:schemeClr val="accent4">
                    <a:lumMod val="10000"/>
                  </a:schemeClr>
                </a:solidFill>
              </a:rPr>
            </a:br>
            <a:endParaRPr lang="en-US" sz="1400" dirty="0">
              <a:solidFill>
                <a:schemeClr val="accent4">
                  <a:lumMod val="10000"/>
                </a:schemeClr>
              </a:solidFill>
            </a:endParaRPr>
          </a:p>
          <a:p>
            <a:r>
              <a:rPr lang="en-US" sz="1400" b="1" dirty="0">
                <a:solidFill>
                  <a:schemeClr val="accent4">
                    <a:lumMod val="10000"/>
                  </a:schemeClr>
                </a:solidFill>
              </a:rPr>
              <a:t>Multisite management</a:t>
            </a:r>
            <a:br>
              <a:rPr lang="en-US" sz="1400" b="1" dirty="0">
                <a:solidFill>
                  <a:schemeClr val="accent4">
                    <a:lumMod val="10000"/>
                  </a:schemeClr>
                </a:solidFill>
              </a:rPr>
            </a:br>
            <a:r>
              <a:rPr lang="en-US" sz="1400" dirty="0">
                <a:solidFill>
                  <a:schemeClr val="accent4">
                    <a:lumMod val="10000"/>
                  </a:schemeClr>
                </a:solidFill>
              </a:rPr>
              <a:t>Manage multiple web and mobile sites centrally, and automate translation workflows.</a:t>
            </a:r>
          </a:p>
          <a:p>
            <a:endParaRPr lang="en-US" sz="140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462"/>
            <a:ext cx="4827831" cy="45408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3649640"/>
            <a:ext cx="4022593" cy="28362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11" y="1287440"/>
            <a:ext cx="1366838" cy="28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67276"/>
            <a:ext cx="711578" cy="7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04254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685800"/>
            <a:ext cx="7467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Calibri bold" panose="020F0702030404030204" pitchFamily="34" charset="0"/>
              </a:rPr>
              <a:t>Case Studies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12192000" cy="4572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524000"/>
            <a:ext cx="12192000" cy="228600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7254078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8554562" y="1905267"/>
            <a:ext cx="3240000" cy="388593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27" y="460804"/>
            <a:ext cx="10962473" cy="524998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Virtusa helped increase revenue through website transformation strategies by increasing customer traffic &amp; enriching Omni Channel experience to large US bank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CEM Success Stories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8788" y="1557122"/>
            <a:ext cx="3240000" cy="4234079"/>
            <a:chOff x="5029200" y="1557122"/>
            <a:chExt cx="3240000" cy="4234079"/>
          </a:xfrm>
        </p:grpSpPr>
        <p:sp>
          <p:nvSpPr>
            <p:cNvPr id="35" name="Rectangle 34"/>
            <p:cNvSpPr/>
            <p:nvPr/>
          </p:nvSpPr>
          <p:spPr>
            <a:xfrm>
              <a:off x="5029200" y="1960007"/>
              <a:ext cx="3240000" cy="38311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err="1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258174" y="2048590"/>
              <a:ext cx="2782051" cy="32316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Clr>
                  <a:srgbClr val="F37021"/>
                </a:buClr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Provide consistent </a:t>
              </a:r>
              <a:r>
                <a:rPr lang="en-US" sz="1400" b="1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omni</a:t>
              </a:r>
              <a:r>
                <a:rPr lang="en-US" sz="14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channel experience to customers</a:t>
              </a:r>
            </a:p>
            <a:p>
              <a:pPr marL="171450" indent="-171450">
                <a:lnSpc>
                  <a:spcPct val="150000"/>
                </a:lnSpc>
                <a:buClr>
                  <a:srgbClr val="F37021"/>
                </a:buClr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Provide personalized content and targeted offers to Chase's prospects and customers</a:t>
              </a:r>
            </a:p>
            <a:p>
              <a:pPr marL="171450" indent="-171450">
                <a:lnSpc>
                  <a:spcPct val="150000"/>
                </a:lnSpc>
                <a:buClr>
                  <a:srgbClr val="F37021"/>
                </a:buClr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Deliver a highly intuitive user experience with High Definition (HD) adaptive media content</a:t>
              </a:r>
            </a:p>
            <a:p>
              <a:pPr marL="171450" indent="-171450">
                <a:lnSpc>
                  <a:spcPct val="150000"/>
                </a:lnSpc>
                <a:buClr>
                  <a:srgbClr val="F37021"/>
                </a:buClr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Increased revenue by displaying Ads </a:t>
              </a:r>
            </a:p>
          </p:txBody>
        </p:sp>
        <p:sp>
          <p:nvSpPr>
            <p:cNvPr id="36" name="Rounded Rectangle 35"/>
            <p:cNvSpPr/>
            <p:nvPr/>
          </p:nvSpPr>
          <p:spPr bwMode="auto">
            <a:xfrm>
              <a:off x="5029200" y="1557122"/>
              <a:ext cx="3240000" cy="444085"/>
            </a:xfrm>
            <a:prstGeom prst="roundRect">
              <a:avLst>
                <a:gd name="adj" fmla="val 0"/>
              </a:avLst>
            </a:prstGeom>
            <a:solidFill>
              <a:srgbClr val="F3702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9144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Key Objectives </a:t>
              </a:r>
            </a:p>
          </p:txBody>
        </p:sp>
      </p:grpSp>
      <p:sp>
        <p:nvSpPr>
          <p:cNvPr id="42" name="Rounded Rectangle 41"/>
          <p:cNvSpPr/>
          <p:nvPr/>
        </p:nvSpPr>
        <p:spPr bwMode="auto">
          <a:xfrm>
            <a:off x="8558808" y="1557123"/>
            <a:ext cx="3240000" cy="444085"/>
          </a:xfrm>
          <a:prstGeom prst="roundRect">
            <a:avLst>
              <a:gd name="adj" fmla="val 0"/>
            </a:avLst>
          </a:prstGeom>
          <a:solidFill>
            <a:srgbClr val="F3702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91440" rIns="0" bIns="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</a:rPr>
              <a:t>Key Capabilities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915075" y="2251023"/>
            <a:ext cx="2590800" cy="290848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Responsive page design </a:t>
            </a:r>
          </a:p>
          <a:p>
            <a:pPr marL="171450" indent="-171450">
              <a:lnSpc>
                <a:spcPct val="150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Adaptive media </a:t>
            </a:r>
          </a:p>
          <a:p>
            <a:pPr marL="171450" indent="-171450">
              <a:lnSpc>
                <a:spcPct val="150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Device Agnostic</a:t>
            </a:r>
          </a:p>
          <a:p>
            <a:pPr marL="171450" indent="-171450">
              <a:lnSpc>
                <a:spcPct val="150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Enhanced SEO</a:t>
            </a:r>
          </a:p>
          <a:p>
            <a:pPr marL="171450" indent="-171450">
              <a:lnSpc>
                <a:spcPct val="150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Personalization </a:t>
            </a:r>
          </a:p>
          <a:p>
            <a:pPr marL="171450" indent="-171450">
              <a:lnSpc>
                <a:spcPct val="150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Quick content and layout changes </a:t>
            </a:r>
          </a:p>
          <a:p>
            <a:pPr marL="171450" indent="-171450">
              <a:lnSpc>
                <a:spcPct val="150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Social Media Integration</a:t>
            </a:r>
          </a:p>
          <a:p>
            <a:pPr marL="171450" indent="-171450">
              <a:lnSpc>
                <a:spcPct val="150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Optimized Search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838704"/>
            <a:ext cx="1789199" cy="3651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051" y="1882533"/>
            <a:ext cx="2459929" cy="367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03469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5800" y="1236862"/>
            <a:ext cx="3549167" cy="388593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CEM Success Stories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6"/>
          <a:stretch/>
        </p:blipFill>
        <p:spPr>
          <a:xfrm>
            <a:off x="304800" y="786385"/>
            <a:ext cx="7845338" cy="41631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8420100" y="1348503"/>
            <a:ext cx="3238500" cy="366254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171450" indent="-171450"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D2D2A"/>
                </a:solidFill>
              </a:rPr>
              <a:t>Improved accessibility by providing Omni-channel support </a:t>
            </a:r>
          </a:p>
          <a:p>
            <a:pPr marL="171450" indent="-171450">
              <a:buClr>
                <a:srgbClr val="F3702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D2D2A"/>
              </a:solidFill>
            </a:endParaRPr>
          </a:p>
          <a:p>
            <a:pPr marL="171450" indent="-171450"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D2D2A"/>
                </a:solidFill>
              </a:rPr>
              <a:t>Increase Revenue through targeted personalized content</a:t>
            </a:r>
          </a:p>
          <a:p>
            <a:pPr marL="171450" indent="-171450">
              <a:buClr>
                <a:srgbClr val="F3702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D2D2A"/>
              </a:solidFill>
            </a:endParaRPr>
          </a:p>
          <a:p>
            <a:pPr marL="171450" indent="-171450"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D2D2A"/>
                </a:solidFill>
              </a:rPr>
              <a:t>Reduce maintenance cost by decommission customs applications for mobile devices</a:t>
            </a:r>
          </a:p>
          <a:p>
            <a:pPr marL="171450" indent="-171450">
              <a:buClr>
                <a:srgbClr val="F3702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D2D2A"/>
              </a:solidFill>
            </a:endParaRPr>
          </a:p>
          <a:p>
            <a:pPr marL="171450" indent="-171450"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D2D2A"/>
                </a:solidFill>
              </a:rPr>
              <a:t>Enhanced user experience through Rich Design on HTML5  &amp; Responsive and intuitive UI </a:t>
            </a:r>
          </a:p>
          <a:p>
            <a:pPr marL="171450" indent="-171450">
              <a:buClr>
                <a:srgbClr val="F3702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D2D2A"/>
              </a:solidFill>
            </a:endParaRPr>
          </a:p>
          <a:p>
            <a:pPr marL="171450" indent="-171450"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D2D2A"/>
                </a:solidFill>
              </a:rPr>
              <a:t>Faster time to market through </a:t>
            </a:r>
            <a:r>
              <a:rPr lang="en-US" sz="1400" dirty="0" err="1">
                <a:solidFill>
                  <a:srgbClr val="2D2D2A"/>
                </a:solidFill>
              </a:rPr>
              <a:t>Virtusa’s</a:t>
            </a:r>
            <a:r>
              <a:rPr lang="en-US" sz="1400" dirty="0">
                <a:solidFill>
                  <a:srgbClr val="2D2D2A"/>
                </a:solidFill>
              </a:rPr>
              <a:t> platforming approach thereby increase new customers by 22%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8305800" y="762001"/>
            <a:ext cx="3549167" cy="474861"/>
          </a:xfrm>
          <a:prstGeom prst="roundRect">
            <a:avLst>
              <a:gd name="adj" fmla="val 0"/>
            </a:avLst>
          </a:prstGeom>
          <a:solidFill>
            <a:srgbClr val="F3702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91440" rIns="0" bIns="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FFFF"/>
                </a:solidFill>
              </a:rPr>
              <a:t>Business Outcomes</a:t>
            </a:r>
          </a:p>
        </p:txBody>
      </p:sp>
    </p:spTree>
    <p:extLst>
      <p:ext uri="{BB962C8B-B14F-4D97-AF65-F5344CB8AC3E}">
        <p14:creationId xmlns:p14="http://schemas.microsoft.com/office/powerpoint/2010/main" val="2341904336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At Large Telecom Customer, Virtusa helped develop the next generation Omni-channel commerce platform hosted on AWS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CEM Success Stories</a:t>
            </a:r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17799748" y="2526664"/>
            <a:ext cx="3715919" cy="1160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591" y="1567225"/>
            <a:ext cx="3276599" cy="325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4339" b="12276"/>
          <a:stretch/>
        </p:blipFill>
        <p:spPr>
          <a:xfrm>
            <a:off x="5411890" y="3844375"/>
            <a:ext cx="2819400" cy="2361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8554562" y="1905267"/>
            <a:ext cx="3240000" cy="426693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8788" y="1557122"/>
            <a:ext cx="3240000" cy="4649213"/>
            <a:chOff x="5029200" y="1557122"/>
            <a:chExt cx="3240000" cy="4234079"/>
          </a:xfrm>
        </p:grpSpPr>
        <p:sp>
          <p:nvSpPr>
            <p:cNvPr id="16" name="Rectangle 15"/>
            <p:cNvSpPr/>
            <p:nvPr/>
          </p:nvSpPr>
          <p:spPr>
            <a:xfrm>
              <a:off x="5029200" y="1960007"/>
              <a:ext cx="3240000" cy="38311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err="1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58174" y="2048590"/>
              <a:ext cx="2782051" cy="35548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Clr>
                  <a:srgbClr val="F37021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Reduce High costs of maintenance &amp; support  for multiple sites, technologies, different back-end systems</a:t>
              </a:r>
            </a:p>
            <a:p>
              <a:pPr marL="171450" indent="-171450">
                <a:lnSpc>
                  <a:spcPct val="150000"/>
                </a:lnSpc>
                <a:buClr>
                  <a:srgbClr val="F37021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Improve engagement on online channels  </a:t>
              </a:r>
            </a:p>
            <a:p>
              <a:pPr marL="171450" indent="-171450">
                <a:lnSpc>
                  <a:spcPct val="150000"/>
                </a:lnSpc>
                <a:buClr>
                  <a:srgbClr val="F37021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Improve turn-around times for searches - leading to lower customer engagement</a:t>
              </a:r>
            </a:p>
            <a:p>
              <a:pPr marL="171450" indent="-171450">
                <a:lnSpc>
                  <a:spcPct val="150000"/>
                </a:lnSpc>
                <a:buClr>
                  <a:srgbClr val="F37021"/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Increase ROI on marketing and promotions.</a:t>
              </a: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5029200" y="1557122"/>
              <a:ext cx="3240000" cy="444085"/>
            </a:xfrm>
            <a:prstGeom prst="roundRect">
              <a:avLst>
                <a:gd name="adj" fmla="val 0"/>
              </a:avLst>
            </a:prstGeom>
            <a:solidFill>
              <a:srgbClr val="F3702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9144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Key Objectives </a:t>
              </a:r>
            </a:p>
          </p:txBody>
        </p:sp>
      </p:grpSp>
      <p:sp>
        <p:nvSpPr>
          <p:cNvPr id="19" name="Rounded Rectangle 18"/>
          <p:cNvSpPr/>
          <p:nvPr/>
        </p:nvSpPr>
        <p:spPr bwMode="auto">
          <a:xfrm>
            <a:off x="8558808" y="1557123"/>
            <a:ext cx="3240000" cy="444085"/>
          </a:xfrm>
          <a:prstGeom prst="roundRect">
            <a:avLst>
              <a:gd name="adj" fmla="val 0"/>
            </a:avLst>
          </a:prstGeom>
          <a:solidFill>
            <a:srgbClr val="F3702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91440" rIns="0" bIns="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</a:rPr>
              <a:t>Key Capabilities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89085" y="2243369"/>
            <a:ext cx="2940054" cy="359072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171450" indent="-171450">
              <a:lnSpc>
                <a:spcPts val="2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Implemented unified portal with centralized management of all content.</a:t>
            </a:r>
          </a:p>
          <a:p>
            <a:pPr marL="171450" indent="-171450">
              <a:lnSpc>
                <a:spcPts val="2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Multi-touch points enablement with a consistent UI, having ease of usability and streamlined flow.</a:t>
            </a:r>
          </a:p>
          <a:p>
            <a:pPr marL="171450" indent="-171450">
              <a:lnSpc>
                <a:spcPts val="2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Ability to create Omni channel and multi channel campaigns for marketing.</a:t>
            </a:r>
          </a:p>
          <a:p>
            <a:pPr marL="171450" indent="-171450">
              <a:lnSpc>
                <a:spcPts val="2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Personalized product and service with reviews/ ratings</a:t>
            </a:r>
          </a:p>
          <a:p>
            <a:pPr marL="171450" indent="-171450">
              <a:lnSpc>
                <a:spcPts val="2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Campaign and promotion management, integrated with Adobe Marketing products </a:t>
            </a:r>
          </a:p>
        </p:txBody>
      </p:sp>
    </p:spTree>
    <p:extLst>
      <p:ext uri="{BB962C8B-B14F-4D97-AF65-F5344CB8AC3E}">
        <p14:creationId xmlns:p14="http://schemas.microsoft.com/office/powerpoint/2010/main" val="1702569310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At Large Telecom Customer,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Virtusa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 helped develop the next generation Omni-channel commerce platform hosted on AWS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CEM Success Stories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42858" y="1295400"/>
            <a:ext cx="11191942" cy="177689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2000" y="1614166"/>
            <a:ext cx="10515599" cy="1384995"/>
          </a:xfrm>
          <a:prstGeom prst="rect">
            <a:avLst/>
          </a:prstGeom>
          <a:noFill/>
        </p:spPr>
        <p:txBody>
          <a:bodyPr wrap="square" lIns="0" tIns="0" rIns="0" bIns="0" numCol="2" spcCol="720000" rtlCol="0">
            <a:spAutoFit/>
          </a:bodyPr>
          <a:lstStyle/>
          <a:p>
            <a:pPr marL="171450" indent="-171450">
              <a:lnSpc>
                <a:spcPts val="18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Unified Platform. Single Source of truth. Consistent experience across channels </a:t>
            </a:r>
          </a:p>
          <a:p>
            <a:pPr marL="171450" indent="-171450">
              <a:lnSpc>
                <a:spcPts val="18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Personalized Interface for every customer</a:t>
            </a:r>
          </a:p>
          <a:p>
            <a:pPr marL="171450" indent="-171450">
              <a:lnSpc>
                <a:spcPts val="18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Competitive Advantage by enabling Marketers to publish and update product catalogs on demand </a:t>
            </a:r>
          </a:p>
          <a:p>
            <a:pPr marL="171450" indent="-171450">
              <a:lnSpc>
                <a:spcPts val="18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marL="171450" indent="-171450">
              <a:lnSpc>
                <a:spcPts val="18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Higher adoption of online channels with increase in sales driven by higher traffic on online channels</a:t>
            </a:r>
          </a:p>
          <a:p>
            <a:pPr marL="171450" indent="-171450">
              <a:lnSpc>
                <a:spcPts val="18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Faster searches leading to  good customer experience in turn to increased  sales.</a:t>
            </a:r>
          </a:p>
          <a:p>
            <a:pPr marL="171450" indent="-171450">
              <a:lnSpc>
                <a:spcPts val="18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Reduced spend on Blanket Promotions and offers.</a:t>
            </a:r>
          </a:p>
        </p:txBody>
      </p:sp>
      <p:sp>
        <p:nvSpPr>
          <p:cNvPr id="103" name="Rounded Rectangle 102"/>
          <p:cNvSpPr/>
          <p:nvPr/>
        </p:nvSpPr>
        <p:spPr bwMode="auto">
          <a:xfrm>
            <a:off x="542858" y="1080767"/>
            <a:ext cx="11191942" cy="416379"/>
          </a:xfrm>
          <a:prstGeom prst="roundRect">
            <a:avLst>
              <a:gd name="adj" fmla="val 0"/>
            </a:avLst>
          </a:prstGeom>
          <a:solidFill>
            <a:srgbClr val="F3702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91440" rIns="0" bIns="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FFFF"/>
                </a:solidFill>
              </a:rPr>
              <a:t>Business Outcomes</a:t>
            </a:r>
          </a:p>
        </p:txBody>
      </p:sp>
      <p:sp>
        <p:nvSpPr>
          <p:cNvPr id="137" name="object 94"/>
          <p:cNvSpPr/>
          <p:nvPr/>
        </p:nvSpPr>
        <p:spPr>
          <a:xfrm>
            <a:off x="1026273" y="4944355"/>
            <a:ext cx="10708527" cy="1531977"/>
          </a:xfrm>
          <a:custGeom>
            <a:avLst/>
            <a:gdLst/>
            <a:ahLst/>
            <a:cxnLst/>
            <a:rect l="l" t="t" r="r" b="b"/>
            <a:pathLst>
              <a:path w="6534150" h="915035">
                <a:moveTo>
                  <a:pt x="0" y="914552"/>
                </a:moveTo>
                <a:lnTo>
                  <a:pt x="6533769" y="914552"/>
                </a:lnTo>
                <a:lnTo>
                  <a:pt x="6533769" y="0"/>
                </a:lnTo>
                <a:lnTo>
                  <a:pt x="0" y="0"/>
                </a:lnTo>
                <a:lnTo>
                  <a:pt x="0" y="914552"/>
                </a:lnTo>
                <a:close/>
              </a:path>
            </a:pathLst>
          </a:custGeom>
          <a:solidFill>
            <a:srgbClr val="7E7E7E">
              <a:alpha val="34902"/>
            </a:srgbClr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747514" y="5260697"/>
            <a:ext cx="2112609" cy="1002332"/>
          </a:xfrm>
          <a:prstGeom prst="rect">
            <a:avLst/>
          </a:prstGeom>
          <a:solidFill>
            <a:srgbClr val="4D4E52">
              <a:alpha val="27843"/>
            </a:srgbClr>
          </a:solidFill>
          <a:ln>
            <a:noFill/>
          </a:ln>
        </p:spPr>
        <p:txBody>
          <a:bodyPr wrap="square" lIns="0" tIns="0" rIns="0" bIns="0" rtlCol="0" anchor="ctr"/>
          <a:lstStyle/>
          <a:p>
            <a:pPr marL="138113" algn="ctr">
              <a:spcBef>
                <a:spcPts val="323"/>
              </a:spcBef>
            </a:pPr>
            <a:r>
              <a:rPr lang="en-US" sz="1200" b="1" spc="-4">
                <a:solidFill>
                  <a:srgbClr val="2D2D2A"/>
                </a:solidFill>
                <a:latin typeface="+mj-lt"/>
                <a:cs typeface="Arial"/>
              </a:rPr>
              <a:t>REST</a:t>
            </a:r>
            <a:r>
              <a:rPr lang="en-US" sz="1200" b="1" spc="-34">
                <a:solidFill>
                  <a:srgbClr val="2D2D2A"/>
                </a:solidFill>
                <a:latin typeface="+mj-lt"/>
                <a:cs typeface="Arial"/>
              </a:rPr>
              <a:t> </a:t>
            </a:r>
            <a:r>
              <a:rPr lang="en-US" sz="1200" b="1" spc="-4">
                <a:solidFill>
                  <a:srgbClr val="2D2D2A"/>
                </a:solidFill>
                <a:latin typeface="+mj-lt"/>
                <a:cs typeface="Arial"/>
              </a:rPr>
              <a:t>services</a:t>
            </a:r>
            <a:endParaRPr lang="en-US" sz="1200" dirty="0">
              <a:solidFill>
                <a:srgbClr val="2D2D2A"/>
              </a:solidFill>
              <a:latin typeface="+mj-lt"/>
              <a:cs typeface="Arial"/>
            </a:endParaRPr>
          </a:p>
        </p:txBody>
      </p:sp>
      <p:sp>
        <p:nvSpPr>
          <p:cNvPr id="139" name="object 94"/>
          <p:cNvSpPr/>
          <p:nvPr/>
        </p:nvSpPr>
        <p:spPr>
          <a:xfrm>
            <a:off x="1026273" y="3152442"/>
            <a:ext cx="10708527" cy="1679264"/>
          </a:xfrm>
          <a:custGeom>
            <a:avLst/>
            <a:gdLst/>
            <a:ahLst/>
            <a:cxnLst/>
            <a:rect l="l" t="t" r="r" b="b"/>
            <a:pathLst>
              <a:path w="6534150" h="915035">
                <a:moveTo>
                  <a:pt x="0" y="914552"/>
                </a:moveTo>
                <a:lnTo>
                  <a:pt x="6533769" y="914552"/>
                </a:lnTo>
                <a:lnTo>
                  <a:pt x="6533769" y="0"/>
                </a:lnTo>
                <a:lnTo>
                  <a:pt x="0" y="0"/>
                </a:lnTo>
                <a:lnTo>
                  <a:pt x="0" y="914552"/>
                </a:lnTo>
                <a:close/>
              </a:path>
            </a:pathLst>
          </a:custGeom>
          <a:solidFill>
            <a:srgbClr val="7E7E7E">
              <a:alpha val="34902"/>
            </a:srgbClr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140" name="object 64"/>
          <p:cNvSpPr/>
          <p:nvPr/>
        </p:nvSpPr>
        <p:spPr>
          <a:xfrm>
            <a:off x="7486102" y="3257999"/>
            <a:ext cx="2693003" cy="836819"/>
          </a:xfrm>
          <a:custGeom>
            <a:avLst/>
            <a:gdLst/>
            <a:ahLst/>
            <a:cxnLst/>
            <a:rect l="l" t="t" r="r" b="b"/>
            <a:pathLst>
              <a:path w="2571115" h="365760">
                <a:moveTo>
                  <a:pt x="2387854" y="0"/>
                </a:moveTo>
                <a:lnTo>
                  <a:pt x="0" y="0"/>
                </a:lnTo>
                <a:lnTo>
                  <a:pt x="0" y="365760"/>
                </a:lnTo>
                <a:lnTo>
                  <a:pt x="2387854" y="365760"/>
                </a:lnTo>
                <a:lnTo>
                  <a:pt x="2570734" y="182880"/>
                </a:lnTo>
                <a:lnTo>
                  <a:pt x="238785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141" name="object 62"/>
          <p:cNvSpPr/>
          <p:nvPr/>
        </p:nvSpPr>
        <p:spPr>
          <a:xfrm>
            <a:off x="5043945" y="3257999"/>
            <a:ext cx="2932448" cy="836819"/>
          </a:xfrm>
          <a:custGeom>
            <a:avLst/>
            <a:gdLst/>
            <a:ahLst/>
            <a:cxnLst/>
            <a:rect l="l" t="t" r="r" b="b"/>
            <a:pathLst>
              <a:path w="2571115" h="365760">
                <a:moveTo>
                  <a:pt x="2387981" y="0"/>
                </a:moveTo>
                <a:lnTo>
                  <a:pt x="0" y="0"/>
                </a:lnTo>
                <a:lnTo>
                  <a:pt x="0" y="365760"/>
                </a:lnTo>
                <a:lnTo>
                  <a:pt x="2387981" y="365760"/>
                </a:lnTo>
                <a:lnTo>
                  <a:pt x="2570861" y="182880"/>
                </a:lnTo>
                <a:lnTo>
                  <a:pt x="2387981" y="0"/>
                </a:lnTo>
                <a:close/>
              </a:path>
            </a:pathLst>
          </a:custGeom>
          <a:solidFill>
            <a:srgbClr val="F37021"/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142" name="object 60"/>
          <p:cNvSpPr/>
          <p:nvPr/>
        </p:nvSpPr>
        <p:spPr>
          <a:xfrm>
            <a:off x="3109658" y="3257999"/>
            <a:ext cx="2586582" cy="836819"/>
          </a:xfrm>
          <a:custGeom>
            <a:avLst/>
            <a:gdLst/>
            <a:ahLst/>
            <a:cxnLst/>
            <a:rect l="l" t="t" r="r" b="b"/>
            <a:pathLst>
              <a:path w="2571115" h="365760">
                <a:moveTo>
                  <a:pt x="2387854" y="0"/>
                </a:moveTo>
                <a:lnTo>
                  <a:pt x="0" y="0"/>
                </a:lnTo>
                <a:lnTo>
                  <a:pt x="0" y="365760"/>
                </a:lnTo>
                <a:lnTo>
                  <a:pt x="2387854" y="365760"/>
                </a:lnTo>
                <a:lnTo>
                  <a:pt x="2570734" y="182880"/>
                </a:lnTo>
                <a:lnTo>
                  <a:pt x="238785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143" name="object 58"/>
          <p:cNvSpPr/>
          <p:nvPr/>
        </p:nvSpPr>
        <p:spPr>
          <a:xfrm>
            <a:off x="1140690" y="3257999"/>
            <a:ext cx="2270507" cy="836819"/>
          </a:xfrm>
          <a:custGeom>
            <a:avLst/>
            <a:gdLst/>
            <a:ahLst/>
            <a:cxnLst/>
            <a:rect l="l" t="t" r="r" b="b"/>
            <a:pathLst>
              <a:path w="2571115" h="365760">
                <a:moveTo>
                  <a:pt x="2387930" y="0"/>
                </a:moveTo>
                <a:lnTo>
                  <a:pt x="0" y="0"/>
                </a:lnTo>
                <a:lnTo>
                  <a:pt x="0" y="365760"/>
                </a:lnTo>
                <a:lnTo>
                  <a:pt x="2387930" y="365760"/>
                </a:lnTo>
                <a:lnTo>
                  <a:pt x="2570810" y="182880"/>
                </a:lnTo>
                <a:lnTo>
                  <a:pt x="2387930" y="0"/>
                </a:lnTo>
                <a:close/>
              </a:path>
            </a:pathLst>
          </a:custGeom>
          <a:solidFill>
            <a:srgbClr val="F37021"/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346420" y="5260697"/>
            <a:ext cx="1593671" cy="482083"/>
          </a:xfrm>
          <a:prstGeom prst="rect">
            <a:avLst/>
          </a:prstGeom>
          <a:solidFill>
            <a:srgbClr val="4D4E52">
              <a:alpha val="27843"/>
            </a:srgbClr>
          </a:solidFill>
          <a:ln>
            <a:noFill/>
          </a:ln>
        </p:spPr>
        <p:txBody>
          <a:bodyPr wrap="square" lIns="0" tIns="0" rIns="0" bIns="0" rtlCol="0" anchor="ctr"/>
          <a:lstStyle/>
          <a:p>
            <a:pPr marL="265271" algn="ctr">
              <a:spcBef>
                <a:spcPts val="521"/>
              </a:spcBef>
            </a:pPr>
            <a:r>
              <a:rPr lang="en-US" sz="1200" spc="-4" dirty="0">
                <a:solidFill>
                  <a:srgbClr val="2D2D2A"/>
                </a:solidFill>
                <a:latin typeface="+mj-lt"/>
                <a:cs typeface="Arial"/>
              </a:rPr>
              <a:t>BILLING</a:t>
            </a:r>
            <a:r>
              <a:rPr lang="en-US" sz="1200" spc="-38" dirty="0">
                <a:solidFill>
                  <a:srgbClr val="2D2D2A"/>
                </a:solidFill>
                <a:latin typeface="+mj-lt"/>
                <a:cs typeface="Arial"/>
              </a:rPr>
              <a:t> </a:t>
            </a:r>
            <a:r>
              <a:rPr lang="en-US" sz="1200" spc="-4" dirty="0">
                <a:solidFill>
                  <a:srgbClr val="2D2D2A"/>
                </a:solidFill>
                <a:latin typeface="+mj-lt"/>
                <a:cs typeface="Arial"/>
              </a:rPr>
              <a:t>CARE</a:t>
            </a:r>
            <a:endParaRPr lang="en-US" sz="1200" dirty="0">
              <a:solidFill>
                <a:srgbClr val="2D2D2A"/>
              </a:solidFill>
              <a:latin typeface="+mj-lt"/>
              <a:cs typeface="Arial"/>
            </a:endParaRPr>
          </a:p>
        </p:txBody>
      </p:sp>
      <p:sp>
        <p:nvSpPr>
          <p:cNvPr id="145" name="object 94"/>
          <p:cNvSpPr/>
          <p:nvPr/>
        </p:nvSpPr>
        <p:spPr>
          <a:xfrm>
            <a:off x="542858" y="3152442"/>
            <a:ext cx="469834" cy="1679264"/>
          </a:xfrm>
          <a:custGeom>
            <a:avLst/>
            <a:gdLst/>
            <a:ahLst/>
            <a:cxnLst/>
            <a:rect l="l" t="t" r="r" b="b"/>
            <a:pathLst>
              <a:path w="6534150" h="915035">
                <a:moveTo>
                  <a:pt x="0" y="914552"/>
                </a:moveTo>
                <a:lnTo>
                  <a:pt x="6533769" y="914552"/>
                </a:lnTo>
                <a:lnTo>
                  <a:pt x="6533769" y="0"/>
                </a:lnTo>
                <a:lnTo>
                  <a:pt x="0" y="0"/>
                </a:lnTo>
                <a:lnTo>
                  <a:pt x="0" y="914552"/>
                </a:lnTo>
                <a:close/>
              </a:path>
            </a:pathLst>
          </a:custGeom>
          <a:solidFill>
            <a:srgbClr val="F37021"/>
          </a:solidFill>
        </p:spPr>
        <p:txBody>
          <a:bodyPr wrap="square" lIns="0" tIns="0" rIns="0" bIns="0" rtlCol="0"/>
          <a:lstStyle/>
          <a:p>
            <a:endParaRPr sz="800" dirty="0">
              <a:latin typeface="+mj-lt"/>
            </a:endParaRPr>
          </a:p>
        </p:txBody>
      </p:sp>
      <p:sp>
        <p:nvSpPr>
          <p:cNvPr id="146" name="object 94"/>
          <p:cNvSpPr/>
          <p:nvPr/>
        </p:nvSpPr>
        <p:spPr>
          <a:xfrm>
            <a:off x="542858" y="4945023"/>
            <a:ext cx="469834" cy="1531977"/>
          </a:xfrm>
          <a:custGeom>
            <a:avLst/>
            <a:gdLst/>
            <a:ahLst/>
            <a:cxnLst/>
            <a:rect l="l" t="t" r="r" b="b"/>
            <a:pathLst>
              <a:path w="6534150" h="915035">
                <a:moveTo>
                  <a:pt x="0" y="914552"/>
                </a:moveTo>
                <a:lnTo>
                  <a:pt x="6533769" y="914552"/>
                </a:lnTo>
                <a:lnTo>
                  <a:pt x="6533769" y="0"/>
                </a:lnTo>
                <a:lnTo>
                  <a:pt x="0" y="0"/>
                </a:lnTo>
                <a:lnTo>
                  <a:pt x="0" y="914552"/>
                </a:lnTo>
                <a:close/>
              </a:path>
            </a:pathLst>
          </a:custGeom>
          <a:solidFill>
            <a:srgbClr val="F37021"/>
          </a:solidFill>
        </p:spPr>
        <p:txBody>
          <a:bodyPr wrap="square" lIns="0" tIns="0" rIns="0" bIns="0" rtlCol="0"/>
          <a:lstStyle/>
          <a:p>
            <a:endParaRPr sz="1400" b="1" dirty="0">
              <a:latin typeface="+mj-lt"/>
            </a:endParaRPr>
          </a:p>
        </p:txBody>
      </p:sp>
      <p:sp>
        <p:nvSpPr>
          <p:cNvPr id="147" name="object 89"/>
          <p:cNvSpPr txBox="1"/>
          <p:nvPr/>
        </p:nvSpPr>
        <p:spPr>
          <a:xfrm>
            <a:off x="10272002" y="5735772"/>
            <a:ext cx="113777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358" marR="3810" indent="-184309" algn="ctr"/>
            <a:r>
              <a:rPr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SINGLE</a:t>
            </a:r>
            <a:r>
              <a:rPr sz="1200" b="1" spc="-53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 </a:t>
            </a:r>
            <a:r>
              <a:rPr sz="1200" b="1" spc="-4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SOURCE  </a:t>
            </a:r>
            <a:r>
              <a:rPr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OF</a:t>
            </a:r>
            <a:r>
              <a:rPr sz="1200" b="1" spc="-6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 </a:t>
            </a:r>
            <a:r>
              <a:rPr sz="1200" b="1" spc="-4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TRUTH</a:t>
            </a:r>
            <a:endParaRPr sz="1200" b="1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148" name="object 90"/>
          <p:cNvSpPr txBox="1"/>
          <p:nvPr/>
        </p:nvSpPr>
        <p:spPr>
          <a:xfrm>
            <a:off x="10201177" y="4353244"/>
            <a:ext cx="127942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724" marR="3810" indent="-66675" algn="ctr"/>
            <a:r>
              <a:rPr sz="1200" b="1" spc="19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O</a:t>
            </a:r>
            <a:r>
              <a:rPr sz="1200" b="1" spc="1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M</a:t>
            </a:r>
            <a:r>
              <a:rPr sz="1200" b="1" spc="8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N</a:t>
            </a:r>
            <a:r>
              <a:rPr sz="1200" b="1" spc="23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I</a:t>
            </a:r>
            <a:r>
              <a:rPr sz="1200" b="1" spc="15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-</a:t>
            </a:r>
            <a:r>
              <a:rPr sz="1200" b="1" spc="8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CH</a:t>
            </a:r>
            <a:r>
              <a:rPr sz="1200" b="1" spc="-15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A</a:t>
            </a:r>
            <a:r>
              <a:rPr sz="1200" b="1" spc="8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NN</a:t>
            </a:r>
            <a:r>
              <a:rPr sz="1200" b="1" spc="19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E</a:t>
            </a:r>
            <a:r>
              <a:rPr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L  </a:t>
            </a:r>
            <a:r>
              <a:rPr sz="1200" b="1" spc="1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FRAMEWORK</a:t>
            </a:r>
            <a:endParaRPr sz="1200" b="1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149" name="object 55"/>
          <p:cNvSpPr txBox="1"/>
          <p:nvPr/>
        </p:nvSpPr>
        <p:spPr>
          <a:xfrm>
            <a:off x="10345573" y="3498950"/>
            <a:ext cx="990634" cy="26507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52864" algn="ctr">
              <a:lnSpc>
                <a:spcPts val="1028"/>
              </a:lnSpc>
            </a:pPr>
            <a:r>
              <a:rPr sz="1200" b="1" spc="-4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CUSTOMER</a:t>
            </a:r>
            <a:endParaRPr sz="1200" b="1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cs typeface="Arial"/>
            </a:endParaRPr>
          </a:p>
          <a:p>
            <a:pPr marL="9525" algn="ctr">
              <a:lnSpc>
                <a:spcPts val="1028"/>
              </a:lnSpc>
            </a:pPr>
            <a:r>
              <a:rPr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EXPE</a:t>
            </a:r>
            <a:r>
              <a:rPr sz="1200" b="1" spc="-4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RIENCE</a:t>
            </a:r>
            <a:endParaRPr sz="1200" b="1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150" name="object 91"/>
          <p:cNvSpPr/>
          <p:nvPr/>
        </p:nvSpPr>
        <p:spPr>
          <a:xfrm>
            <a:off x="10611327" y="5212691"/>
            <a:ext cx="493547" cy="441914"/>
          </a:xfrm>
          <a:custGeom>
            <a:avLst/>
            <a:gdLst/>
            <a:ahLst/>
            <a:cxnLst/>
            <a:rect l="l" t="t" r="r" b="b"/>
            <a:pathLst>
              <a:path w="327659" h="345439">
                <a:moveTo>
                  <a:pt x="245745" y="163830"/>
                </a:moveTo>
                <a:lnTo>
                  <a:pt x="81915" y="163830"/>
                </a:lnTo>
                <a:lnTo>
                  <a:pt x="81915" y="345313"/>
                </a:lnTo>
                <a:lnTo>
                  <a:pt x="245745" y="345313"/>
                </a:lnTo>
                <a:lnTo>
                  <a:pt x="245745" y="163830"/>
                </a:lnTo>
                <a:close/>
              </a:path>
              <a:path w="327659" h="345439">
                <a:moveTo>
                  <a:pt x="163830" y="0"/>
                </a:moveTo>
                <a:lnTo>
                  <a:pt x="0" y="163830"/>
                </a:lnTo>
                <a:lnTo>
                  <a:pt x="327660" y="163830"/>
                </a:lnTo>
                <a:lnTo>
                  <a:pt x="16383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2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51" name="object 5"/>
          <p:cNvSpPr txBox="1"/>
          <p:nvPr/>
        </p:nvSpPr>
        <p:spPr>
          <a:xfrm>
            <a:off x="6601857" y="6275017"/>
            <a:ext cx="2154992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9"/>
              </a:lnSpc>
            </a:pPr>
            <a:r>
              <a:rPr sz="1050" spc="-4" dirty="0">
                <a:solidFill>
                  <a:srgbClr val="404040"/>
                </a:solidFill>
                <a:latin typeface="+mj-lt"/>
                <a:cs typeface="Arial"/>
              </a:rPr>
              <a:t>Back-end core</a:t>
            </a:r>
            <a:r>
              <a:rPr sz="1050" spc="4" dirty="0">
                <a:solidFill>
                  <a:srgbClr val="404040"/>
                </a:solidFill>
                <a:latin typeface="+mj-lt"/>
                <a:cs typeface="Arial"/>
              </a:rPr>
              <a:t> </a:t>
            </a:r>
            <a:r>
              <a:rPr sz="1050" spc="-4" dirty="0">
                <a:solidFill>
                  <a:srgbClr val="404040"/>
                </a:solidFill>
                <a:latin typeface="+mj-lt"/>
                <a:cs typeface="Arial"/>
              </a:rPr>
              <a:t>functionality</a:t>
            </a:r>
            <a:endParaRPr sz="1050" dirty="0">
              <a:latin typeface="+mj-lt"/>
              <a:cs typeface="Arial"/>
            </a:endParaRPr>
          </a:p>
        </p:txBody>
      </p:sp>
      <p:sp>
        <p:nvSpPr>
          <p:cNvPr id="152" name="object 48"/>
          <p:cNvSpPr txBox="1"/>
          <p:nvPr/>
        </p:nvSpPr>
        <p:spPr>
          <a:xfrm>
            <a:off x="708468" y="3362961"/>
            <a:ext cx="115416" cy="13646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 algn="ctr">
              <a:lnSpc>
                <a:spcPts val="911"/>
              </a:lnSpc>
            </a:pPr>
            <a:r>
              <a:rPr sz="1400" b="1" spc="11" dirty="0">
                <a:solidFill>
                  <a:schemeClr val="bg1"/>
                </a:solidFill>
                <a:latin typeface="+mj-lt"/>
                <a:cs typeface="Arial"/>
              </a:rPr>
              <a:t>CHANNE</a:t>
            </a:r>
            <a:r>
              <a:rPr sz="1400" b="1" dirty="0">
                <a:solidFill>
                  <a:schemeClr val="bg1"/>
                </a:solidFill>
                <a:latin typeface="+mj-lt"/>
                <a:cs typeface="Arial"/>
              </a:rPr>
              <a:t>L</a:t>
            </a:r>
            <a:r>
              <a:rPr sz="1400" b="1" spc="34" dirty="0">
                <a:solidFill>
                  <a:schemeClr val="bg1"/>
                </a:solidFill>
                <a:latin typeface="+mj-lt"/>
                <a:cs typeface="Arial"/>
              </a:rPr>
              <a:t> </a:t>
            </a:r>
            <a:r>
              <a:rPr sz="1400" b="1" spc="11" dirty="0">
                <a:solidFill>
                  <a:schemeClr val="bg1"/>
                </a:solidFill>
                <a:latin typeface="+mj-lt"/>
                <a:cs typeface="Arial"/>
              </a:rPr>
              <a:t>AP</a:t>
            </a:r>
            <a:r>
              <a:rPr sz="1400" b="1" dirty="0">
                <a:solidFill>
                  <a:schemeClr val="bg1"/>
                </a:solidFill>
                <a:latin typeface="+mj-lt"/>
                <a:cs typeface="Arial"/>
              </a:rPr>
              <a:t>P</a:t>
            </a:r>
          </a:p>
        </p:txBody>
      </p:sp>
      <p:sp>
        <p:nvSpPr>
          <p:cNvPr id="153" name="object 50"/>
          <p:cNvSpPr/>
          <p:nvPr/>
        </p:nvSpPr>
        <p:spPr>
          <a:xfrm>
            <a:off x="1724384" y="4237476"/>
            <a:ext cx="726864" cy="452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154" name="object 51"/>
          <p:cNvSpPr txBox="1"/>
          <p:nvPr/>
        </p:nvSpPr>
        <p:spPr>
          <a:xfrm>
            <a:off x="2691531" y="4363403"/>
            <a:ext cx="291211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/>
            <a:r>
              <a:rPr sz="1400" b="1" spc="-4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Digital Care</a:t>
            </a:r>
            <a:r>
              <a:rPr lang="en-US" sz="1400" b="1" spc="-4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 </a:t>
            </a:r>
            <a:r>
              <a:rPr sz="1400" b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&amp;  </a:t>
            </a:r>
            <a:r>
              <a:rPr lang="en-US" sz="1400" b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Mobile </a:t>
            </a:r>
            <a:r>
              <a:rPr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Commerce</a:t>
            </a: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 Apps</a:t>
            </a:r>
            <a:endParaRPr sz="1400" b="1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155" name="object 52"/>
          <p:cNvSpPr txBox="1"/>
          <p:nvPr/>
        </p:nvSpPr>
        <p:spPr>
          <a:xfrm>
            <a:off x="6732329" y="4363403"/>
            <a:ext cx="28226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/>
            <a:r>
              <a:rPr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Adobe</a:t>
            </a:r>
            <a:r>
              <a:rPr sz="1400" b="1" spc="-53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 </a:t>
            </a:r>
            <a:r>
              <a:rPr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Experience  Manager</a:t>
            </a:r>
            <a:r>
              <a:rPr sz="1400" b="1" spc="-6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 </a:t>
            </a: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Sites</a:t>
            </a:r>
            <a:endParaRPr sz="1400" b="1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156" name="object 53"/>
          <p:cNvSpPr/>
          <p:nvPr/>
        </p:nvSpPr>
        <p:spPr>
          <a:xfrm>
            <a:off x="5806036" y="4266844"/>
            <a:ext cx="798294" cy="486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157" name="object 54"/>
          <p:cNvSpPr/>
          <p:nvPr/>
        </p:nvSpPr>
        <p:spPr>
          <a:xfrm>
            <a:off x="5880393" y="4320708"/>
            <a:ext cx="648976" cy="3813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158" name="object 57"/>
          <p:cNvSpPr/>
          <p:nvPr/>
        </p:nvSpPr>
        <p:spPr>
          <a:xfrm>
            <a:off x="1965630" y="3752533"/>
            <a:ext cx="402882" cy="2252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159" name="object 65"/>
          <p:cNvSpPr txBox="1"/>
          <p:nvPr/>
        </p:nvSpPr>
        <p:spPr>
          <a:xfrm>
            <a:off x="8792520" y="3350769"/>
            <a:ext cx="583748" cy="21544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sz="1400" dirty="0">
                <a:solidFill>
                  <a:srgbClr val="FFFFFF"/>
                </a:solidFill>
                <a:latin typeface="+mj-lt"/>
                <a:cs typeface="Arial"/>
              </a:rPr>
              <a:t>SH</a:t>
            </a:r>
            <a:r>
              <a:rPr lang="en-US" sz="1400" spc="-8" dirty="0">
                <a:solidFill>
                  <a:srgbClr val="FFFFFF"/>
                </a:solidFill>
                <a:latin typeface="+mj-lt"/>
                <a:cs typeface="Arial"/>
              </a:rPr>
              <a:t>A</a:t>
            </a:r>
            <a:r>
              <a:rPr lang="en-US" sz="1400" dirty="0">
                <a:solidFill>
                  <a:srgbClr val="FFFFFF"/>
                </a:solidFill>
                <a:latin typeface="+mj-lt"/>
                <a:cs typeface="Arial"/>
              </a:rPr>
              <a:t>RE</a:t>
            </a:r>
            <a:endParaRPr lang="en-US" sz="1400" dirty="0">
              <a:latin typeface="+mj-lt"/>
              <a:cs typeface="Arial"/>
            </a:endParaRPr>
          </a:p>
        </p:txBody>
      </p:sp>
      <p:sp>
        <p:nvSpPr>
          <p:cNvPr id="160" name="object 66"/>
          <p:cNvSpPr/>
          <p:nvPr/>
        </p:nvSpPr>
        <p:spPr>
          <a:xfrm>
            <a:off x="6858242" y="3754914"/>
            <a:ext cx="433409" cy="2252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161" name="object 67"/>
          <p:cNvSpPr/>
          <p:nvPr/>
        </p:nvSpPr>
        <p:spPr>
          <a:xfrm>
            <a:off x="6569463" y="3768534"/>
            <a:ext cx="245612" cy="212408"/>
          </a:xfrm>
          <a:custGeom>
            <a:avLst/>
            <a:gdLst/>
            <a:ahLst/>
            <a:cxnLst/>
            <a:rect l="l" t="t" r="r" b="b"/>
            <a:pathLst>
              <a:path w="278129" h="283210">
                <a:moveTo>
                  <a:pt x="150989" y="234187"/>
                </a:moveTo>
                <a:lnTo>
                  <a:pt x="141440" y="236045"/>
                </a:lnTo>
                <a:lnTo>
                  <a:pt x="133558" y="241141"/>
                </a:lnTo>
                <a:lnTo>
                  <a:pt x="128200" y="248761"/>
                </a:lnTo>
                <a:lnTo>
                  <a:pt x="126224" y="258190"/>
                </a:lnTo>
                <a:lnTo>
                  <a:pt x="128200" y="267739"/>
                </a:lnTo>
                <a:lnTo>
                  <a:pt x="133558" y="275621"/>
                </a:lnTo>
                <a:lnTo>
                  <a:pt x="141440" y="280979"/>
                </a:lnTo>
                <a:lnTo>
                  <a:pt x="150989" y="282955"/>
                </a:lnTo>
                <a:lnTo>
                  <a:pt x="160537" y="280979"/>
                </a:lnTo>
                <a:lnTo>
                  <a:pt x="168419" y="275621"/>
                </a:lnTo>
                <a:lnTo>
                  <a:pt x="173777" y="267739"/>
                </a:lnTo>
                <a:lnTo>
                  <a:pt x="175754" y="258190"/>
                </a:lnTo>
                <a:lnTo>
                  <a:pt x="173777" y="248761"/>
                </a:lnTo>
                <a:lnTo>
                  <a:pt x="168419" y="241141"/>
                </a:lnTo>
                <a:lnTo>
                  <a:pt x="160537" y="236045"/>
                </a:lnTo>
                <a:lnTo>
                  <a:pt x="150989" y="234187"/>
                </a:lnTo>
                <a:close/>
              </a:path>
              <a:path w="278129" h="283210">
                <a:moveTo>
                  <a:pt x="54723" y="48767"/>
                </a:moveTo>
                <a:lnTo>
                  <a:pt x="44817" y="48767"/>
                </a:lnTo>
                <a:lnTo>
                  <a:pt x="35827" y="50145"/>
                </a:lnTo>
                <a:lnTo>
                  <a:pt x="28434" y="53974"/>
                </a:lnTo>
                <a:lnTo>
                  <a:pt x="23421" y="59805"/>
                </a:lnTo>
                <a:lnTo>
                  <a:pt x="21576" y="67182"/>
                </a:lnTo>
                <a:lnTo>
                  <a:pt x="21576" y="162686"/>
                </a:lnTo>
                <a:lnTo>
                  <a:pt x="38467" y="162686"/>
                </a:lnTo>
                <a:lnTo>
                  <a:pt x="59676" y="241934"/>
                </a:lnTo>
                <a:lnTo>
                  <a:pt x="67550" y="270255"/>
                </a:lnTo>
                <a:lnTo>
                  <a:pt x="69582" y="277367"/>
                </a:lnTo>
                <a:lnTo>
                  <a:pt x="77456" y="282320"/>
                </a:lnTo>
                <a:lnTo>
                  <a:pt x="92950" y="278002"/>
                </a:lnTo>
                <a:lnTo>
                  <a:pt x="97268" y="270255"/>
                </a:lnTo>
                <a:lnTo>
                  <a:pt x="95109" y="262508"/>
                </a:lnTo>
                <a:lnTo>
                  <a:pt x="87997" y="234187"/>
                </a:lnTo>
                <a:lnTo>
                  <a:pt x="68947" y="162686"/>
                </a:lnTo>
                <a:lnTo>
                  <a:pt x="68947" y="103250"/>
                </a:lnTo>
                <a:lnTo>
                  <a:pt x="134098" y="103250"/>
                </a:lnTo>
                <a:lnTo>
                  <a:pt x="134098" y="101853"/>
                </a:lnTo>
                <a:lnTo>
                  <a:pt x="127621" y="95503"/>
                </a:lnTo>
                <a:lnTo>
                  <a:pt x="102856" y="95503"/>
                </a:lnTo>
                <a:lnTo>
                  <a:pt x="66788" y="59435"/>
                </a:lnTo>
                <a:lnTo>
                  <a:pt x="63232" y="53085"/>
                </a:lnTo>
                <a:lnTo>
                  <a:pt x="54723" y="48767"/>
                </a:lnTo>
                <a:close/>
              </a:path>
              <a:path w="278129" h="283210">
                <a:moveTo>
                  <a:pt x="46341" y="212216"/>
                </a:moveTo>
                <a:lnTo>
                  <a:pt x="12305" y="244093"/>
                </a:lnTo>
                <a:lnTo>
                  <a:pt x="5203" y="252279"/>
                </a:lnTo>
                <a:lnTo>
                  <a:pt x="1017" y="260429"/>
                </a:lnTo>
                <a:lnTo>
                  <a:pt x="0" y="267650"/>
                </a:lnTo>
                <a:lnTo>
                  <a:pt x="2399" y="273049"/>
                </a:lnTo>
                <a:lnTo>
                  <a:pt x="7864" y="275643"/>
                </a:lnTo>
                <a:lnTo>
                  <a:pt x="15162" y="275034"/>
                </a:lnTo>
                <a:lnTo>
                  <a:pt x="23508" y="271496"/>
                </a:lnTo>
                <a:lnTo>
                  <a:pt x="32117" y="265302"/>
                </a:lnTo>
                <a:lnTo>
                  <a:pt x="54723" y="244093"/>
                </a:lnTo>
                <a:lnTo>
                  <a:pt x="46341" y="212216"/>
                </a:lnTo>
                <a:close/>
              </a:path>
              <a:path w="278129" h="283210">
                <a:moveTo>
                  <a:pt x="134098" y="103250"/>
                </a:moveTo>
                <a:lnTo>
                  <a:pt x="68947" y="103250"/>
                </a:lnTo>
                <a:lnTo>
                  <a:pt x="90156" y="124459"/>
                </a:lnTo>
                <a:lnTo>
                  <a:pt x="119874" y="124459"/>
                </a:lnTo>
                <a:lnTo>
                  <a:pt x="185697" y="260429"/>
                </a:lnTo>
                <a:lnTo>
                  <a:pt x="189978" y="269493"/>
                </a:lnTo>
                <a:lnTo>
                  <a:pt x="217687" y="256158"/>
                </a:lnTo>
                <a:lnTo>
                  <a:pt x="194931" y="256158"/>
                </a:lnTo>
                <a:lnTo>
                  <a:pt x="129145" y="120903"/>
                </a:lnTo>
                <a:lnTo>
                  <a:pt x="131939" y="118109"/>
                </a:lnTo>
                <a:lnTo>
                  <a:pt x="134098" y="114553"/>
                </a:lnTo>
                <a:lnTo>
                  <a:pt x="134098" y="103250"/>
                </a:lnTo>
                <a:close/>
              </a:path>
              <a:path w="278129" h="283210">
                <a:moveTo>
                  <a:pt x="263511" y="222884"/>
                </a:moveTo>
                <a:lnTo>
                  <a:pt x="194931" y="256158"/>
                </a:lnTo>
                <a:lnTo>
                  <a:pt x="217687" y="256158"/>
                </a:lnTo>
                <a:lnTo>
                  <a:pt x="267829" y="232028"/>
                </a:lnTo>
                <a:lnTo>
                  <a:pt x="263511" y="222884"/>
                </a:lnTo>
                <a:close/>
              </a:path>
              <a:path w="278129" h="283210">
                <a:moveTo>
                  <a:pt x="191375" y="152145"/>
                </a:moveTo>
                <a:lnTo>
                  <a:pt x="159498" y="168401"/>
                </a:lnTo>
                <a:lnTo>
                  <a:pt x="197725" y="246887"/>
                </a:lnTo>
                <a:lnTo>
                  <a:pt x="235190" y="228472"/>
                </a:lnTo>
                <a:lnTo>
                  <a:pt x="207299" y="171957"/>
                </a:lnTo>
                <a:lnTo>
                  <a:pt x="201281" y="171957"/>
                </a:lnTo>
                <a:lnTo>
                  <a:pt x="191375" y="152145"/>
                </a:lnTo>
                <a:close/>
              </a:path>
              <a:path w="278129" h="283210">
                <a:moveTo>
                  <a:pt x="240143" y="128777"/>
                </a:moveTo>
                <a:lnTo>
                  <a:pt x="207631" y="145033"/>
                </a:lnTo>
                <a:lnTo>
                  <a:pt x="216775" y="164083"/>
                </a:lnTo>
                <a:lnTo>
                  <a:pt x="210425" y="167639"/>
                </a:lnTo>
                <a:lnTo>
                  <a:pt x="238746" y="226440"/>
                </a:lnTo>
                <a:lnTo>
                  <a:pt x="277735" y="207263"/>
                </a:lnTo>
                <a:lnTo>
                  <a:pt x="240143" y="128777"/>
                </a:lnTo>
                <a:close/>
              </a:path>
              <a:path w="278129" h="283210">
                <a:moveTo>
                  <a:pt x="206234" y="169798"/>
                </a:moveTo>
                <a:lnTo>
                  <a:pt x="201281" y="171957"/>
                </a:lnTo>
                <a:lnTo>
                  <a:pt x="207299" y="171957"/>
                </a:lnTo>
                <a:lnTo>
                  <a:pt x="206234" y="169798"/>
                </a:lnTo>
                <a:close/>
              </a:path>
              <a:path w="278129" h="283210">
                <a:moveTo>
                  <a:pt x="61835" y="0"/>
                </a:moveTo>
                <a:lnTo>
                  <a:pt x="52504" y="1847"/>
                </a:lnTo>
                <a:lnTo>
                  <a:pt x="45102" y="6873"/>
                </a:lnTo>
                <a:lnTo>
                  <a:pt x="40225" y="14305"/>
                </a:lnTo>
                <a:lnTo>
                  <a:pt x="38467" y="23367"/>
                </a:lnTo>
                <a:lnTo>
                  <a:pt x="40225" y="32744"/>
                </a:lnTo>
                <a:lnTo>
                  <a:pt x="45102" y="40370"/>
                </a:lnTo>
                <a:lnTo>
                  <a:pt x="52504" y="45495"/>
                </a:lnTo>
                <a:lnTo>
                  <a:pt x="61835" y="47370"/>
                </a:lnTo>
                <a:lnTo>
                  <a:pt x="69054" y="46126"/>
                </a:lnTo>
                <a:lnTo>
                  <a:pt x="75487" y="42751"/>
                </a:lnTo>
                <a:lnTo>
                  <a:pt x="80587" y="37780"/>
                </a:lnTo>
                <a:lnTo>
                  <a:pt x="83806" y="31749"/>
                </a:lnTo>
                <a:lnTo>
                  <a:pt x="92477" y="29138"/>
                </a:lnTo>
                <a:lnTo>
                  <a:pt x="99173" y="25526"/>
                </a:lnTo>
                <a:lnTo>
                  <a:pt x="103487" y="20962"/>
                </a:lnTo>
                <a:lnTo>
                  <a:pt x="105015" y="15493"/>
                </a:lnTo>
                <a:lnTo>
                  <a:pt x="83806" y="15493"/>
                </a:lnTo>
                <a:lnTo>
                  <a:pt x="80587" y="9215"/>
                </a:lnTo>
                <a:lnTo>
                  <a:pt x="75487" y="4317"/>
                </a:lnTo>
                <a:lnTo>
                  <a:pt x="69054" y="1135"/>
                </a:lnTo>
                <a:lnTo>
                  <a:pt x="618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162" name="object 68"/>
          <p:cNvSpPr/>
          <p:nvPr/>
        </p:nvSpPr>
        <p:spPr>
          <a:xfrm>
            <a:off x="4439357" y="3754990"/>
            <a:ext cx="437817" cy="2390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163" name="object 69"/>
          <p:cNvSpPr/>
          <p:nvPr/>
        </p:nvSpPr>
        <p:spPr>
          <a:xfrm>
            <a:off x="8505677" y="3778822"/>
            <a:ext cx="107665" cy="169069"/>
          </a:xfrm>
          <a:custGeom>
            <a:avLst/>
            <a:gdLst/>
            <a:ahLst/>
            <a:cxnLst/>
            <a:rect l="l" t="t" r="r" b="b"/>
            <a:pathLst>
              <a:path w="121920" h="225425">
                <a:moveTo>
                  <a:pt x="64214" y="0"/>
                </a:moveTo>
                <a:lnTo>
                  <a:pt x="49248" y="2534"/>
                </a:lnTo>
                <a:lnTo>
                  <a:pt x="39544" y="9890"/>
                </a:lnTo>
                <a:lnTo>
                  <a:pt x="34174" y="21699"/>
                </a:lnTo>
                <a:lnTo>
                  <a:pt x="32210" y="37592"/>
                </a:lnTo>
                <a:lnTo>
                  <a:pt x="30559" y="38481"/>
                </a:lnTo>
                <a:lnTo>
                  <a:pt x="28908" y="41783"/>
                </a:lnTo>
                <a:lnTo>
                  <a:pt x="29670" y="44196"/>
                </a:lnTo>
                <a:lnTo>
                  <a:pt x="30559" y="54864"/>
                </a:lnTo>
                <a:lnTo>
                  <a:pt x="31321" y="58166"/>
                </a:lnTo>
                <a:lnTo>
                  <a:pt x="32972" y="60578"/>
                </a:lnTo>
                <a:lnTo>
                  <a:pt x="36274" y="61341"/>
                </a:lnTo>
                <a:lnTo>
                  <a:pt x="37163" y="65532"/>
                </a:lnTo>
                <a:lnTo>
                  <a:pt x="39576" y="68834"/>
                </a:lnTo>
                <a:lnTo>
                  <a:pt x="41227" y="72009"/>
                </a:lnTo>
                <a:lnTo>
                  <a:pt x="41227" y="85979"/>
                </a:lnTo>
                <a:lnTo>
                  <a:pt x="28967" y="90084"/>
                </a:lnTo>
                <a:lnTo>
                  <a:pt x="16303" y="95583"/>
                </a:lnTo>
                <a:lnTo>
                  <a:pt x="6258" y="101391"/>
                </a:lnTo>
                <a:lnTo>
                  <a:pt x="1857" y="106425"/>
                </a:lnTo>
                <a:lnTo>
                  <a:pt x="696" y="121237"/>
                </a:lnTo>
                <a:lnTo>
                  <a:pt x="0" y="145383"/>
                </a:lnTo>
                <a:lnTo>
                  <a:pt x="232" y="174434"/>
                </a:lnTo>
                <a:lnTo>
                  <a:pt x="7671" y="214508"/>
                </a:lnTo>
                <a:lnTo>
                  <a:pt x="64214" y="225171"/>
                </a:lnTo>
                <a:lnTo>
                  <a:pt x="79835" y="225171"/>
                </a:lnTo>
                <a:lnTo>
                  <a:pt x="79037" y="195826"/>
                </a:lnTo>
                <a:lnTo>
                  <a:pt x="79073" y="167862"/>
                </a:lnTo>
                <a:lnTo>
                  <a:pt x="83147" y="124467"/>
                </a:lnTo>
                <a:lnTo>
                  <a:pt x="104346" y="108966"/>
                </a:lnTo>
                <a:lnTo>
                  <a:pt x="109299" y="105664"/>
                </a:lnTo>
                <a:lnTo>
                  <a:pt x="115903" y="103124"/>
                </a:lnTo>
                <a:lnTo>
                  <a:pt x="121618" y="101600"/>
                </a:lnTo>
                <a:lnTo>
                  <a:pt x="114740" y="97158"/>
                </a:lnTo>
                <a:lnTo>
                  <a:pt x="105933" y="92837"/>
                </a:lnTo>
                <a:lnTo>
                  <a:pt x="96365" y="88991"/>
                </a:lnTo>
                <a:lnTo>
                  <a:pt x="87201" y="85979"/>
                </a:lnTo>
                <a:lnTo>
                  <a:pt x="87201" y="72009"/>
                </a:lnTo>
                <a:lnTo>
                  <a:pt x="88852" y="68834"/>
                </a:lnTo>
                <a:lnTo>
                  <a:pt x="91265" y="65532"/>
                </a:lnTo>
                <a:lnTo>
                  <a:pt x="92027" y="61341"/>
                </a:lnTo>
                <a:lnTo>
                  <a:pt x="95329" y="60578"/>
                </a:lnTo>
                <a:lnTo>
                  <a:pt x="96980" y="58166"/>
                </a:lnTo>
                <a:lnTo>
                  <a:pt x="97869" y="54864"/>
                </a:lnTo>
                <a:lnTo>
                  <a:pt x="98631" y="44196"/>
                </a:lnTo>
                <a:lnTo>
                  <a:pt x="99520" y="41783"/>
                </a:lnTo>
                <a:lnTo>
                  <a:pt x="97869" y="38481"/>
                </a:lnTo>
                <a:lnTo>
                  <a:pt x="96218" y="37592"/>
                </a:lnTo>
                <a:lnTo>
                  <a:pt x="94182" y="21699"/>
                </a:lnTo>
                <a:lnTo>
                  <a:pt x="88788" y="9890"/>
                </a:lnTo>
                <a:lnTo>
                  <a:pt x="79109" y="2534"/>
                </a:lnTo>
                <a:lnTo>
                  <a:pt x="642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164" name="object 70"/>
          <p:cNvSpPr/>
          <p:nvPr/>
        </p:nvSpPr>
        <p:spPr>
          <a:xfrm>
            <a:off x="8614758" y="3749205"/>
            <a:ext cx="67291" cy="113913"/>
          </a:xfrm>
          <a:custGeom>
            <a:avLst/>
            <a:gdLst/>
            <a:ahLst/>
            <a:cxnLst/>
            <a:rect l="l" t="t" r="r" b="b"/>
            <a:pathLst>
              <a:path w="76200" h="95885">
                <a:moveTo>
                  <a:pt x="37718" y="0"/>
                </a:moveTo>
                <a:lnTo>
                  <a:pt x="21732" y="2710"/>
                </a:lnTo>
                <a:lnTo>
                  <a:pt x="11271" y="10636"/>
                </a:lnTo>
                <a:lnTo>
                  <a:pt x="5429" y="23467"/>
                </a:lnTo>
                <a:lnTo>
                  <a:pt x="3301" y="40893"/>
                </a:lnTo>
                <a:lnTo>
                  <a:pt x="888" y="42544"/>
                </a:lnTo>
                <a:lnTo>
                  <a:pt x="0" y="44957"/>
                </a:lnTo>
                <a:lnTo>
                  <a:pt x="0" y="48259"/>
                </a:lnTo>
                <a:lnTo>
                  <a:pt x="1650" y="59689"/>
                </a:lnTo>
                <a:lnTo>
                  <a:pt x="1650" y="62991"/>
                </a:lnTo>
                <a:lnTo>
                  <a:pt x="4063" y="65404"/>
                </a:lnTo>
                <a:lnTo>
                  <a:pt x="7365" y="66293"/>
                </a:lnTo>
                <a:lnTo>
                  <a:pt x="9016" y="71246"/>
                </a:lnTo>
                <a:lnTo>
                  <a:pt x="10667" y="75310"/>
                </a:lnTo>
                <a:lnTo>
                  <a:pt x="13080" y="78612"/>
                </a:lnTo>
                <a:lnTo>
                  <a:pt x="13080" y="90042"/>
                </a:lnTo>
                <a:lnTo>
                  <a:pt x="22097" y="94106"/>
                </a:lnTo>
                <a:lnTo>
                  <a:pt x="30352" y="95757"/>
                </a:lnTo>
                <a:lnTo>
                  <a:pt x="45084" y="95757"/>
                </a:lnTo>
                <a:lnTo>
                  <a:pt x="53212" y="94106"/>
                </a:lnTo>
                <a:lnTo>
                  <a:pt x="62229" y="90042"/>
                </a:lnTo>
                <a:lnTo>
                  <a:pt x="62229" y="78612"/>
                </a:lnTo>
                <a:lnTo>
                  <a:pt x="64642" y="75310"/>
                </a:lnTo>
                <a:lnTo>
                  <a:pt x="67182" y="71246"/>
                </a:lnTo>
                <a:lnTo>
                  <a:pt x="68833" y="66293"/>
                </a:lnTo>
                <a:lnTo>
                  <a:pt x="71246" y="65404"/>
                </a:lnTo>
                <a:lnTo>
                  <a:pt x="73659" y="62991"/>
                </a:lnTo>
                <a:lnTo>
                  <a:pt x="74548" y="59689"/>
                </a:lnTo>
                <a:lnTo>
                  <a:pt x="75310" y="48259"/>
                </a:lnTo>
                <a:lnTo>
                  <a:pt x="76199" y="44957"/>
                </a:lnTo>
                <a:lnTo>
                  <a:pt x="74548" y="42544"/>
                </a:lnTo>
                <a:lnTo>
                  <a:pt x="72008" y="40893"/>
                </a:lnTo>
                <a:lnTo>
                  <a:pt x="70223" y="23467"/>
                </a:lnTo>
                <a:lnTo>
                  <a:pt x="64388" y="10636"/>
                </a:lnTo>
                <a:lnTo>
                  <a:pt x="53792" y="2710"/>
                </a:lnTo>
                <a:lnTo>
                  <a:pt x="3771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165" name="object 71"/>
          <p:cNvSpPr/>
          <p:nvPr/>
        </p:nvSpPr>
        <p:spPr>
          <a:xfrm>
            <a:off x="8587043" y="3862071"/>
            <a:ext cx="123367" cy="113348"/>
          </a:xfrm>
          <a:custGeom>
            <a:avLst/>
            <a:gdLst/>
            <a:ahLst/>
            <a:cxnLst/>
            <a:rect l="l" t="t" r="r" b="b"/>
            <a:pathLst>
              <a:path w="139700" h="151130">
                <a:moveTo>
                  <a:pt x="40909" y="0"/>
                </a:moveTo>
                <a:lnTo>
                  <a:pt x="2428" y="20574"/>
                </a:lnTo>
                <a:lnTo>
                  <a:pt x="0" y="63817"/>
                </a:lnTo>
                <a:lnTo>
                  <a:pt x="375" y="95761"/>
                </a:lnTo>
                <a:lnTo>
                  <a:pt x="8334" y="139269"/>
                </a:lnTo>
                <a:lnTo>
                  <a:pt x="69484" y="151003"/>
                </a:lnTo>
                <a:lnTo>
                  <a:pt x="95011" y="149965"/>
                </a:lnTo>
                <a:lnTo>
                  <a:pt x="116252" y="146319"/>
                </a:lnTo>
                <a:lnTo>
                  <a:pt x="131063" y="139269"/>
                </a:lnTo>
                <a:lnTo>
                  <a:pt x="137302" y="128016"/>
                </a:lnTo>
                <a:lnTo>
                  <a:pt x="138870" y="96901"/>
                </a:lnTo>
                <a:lnTo>
                  <a:pt x="54752" y="96901"/>
                </a:lnTo>
                <a:lnTo>
                  <a:pt x="37607" y="75565"/>
                </a:lnTo>
                <a:lnTo>
                  <a:pt x="45735" y="13970"/>
                </a:lnTo>
                <a:lnTo>
                  <a:pt x="43322" y="9017"/>
                </a:lnTo>
                <a:lnTo>
                  <a:pt x="41671" y="4953"/>
                </a:lnTo>
                <a:lnTo>
                  <a:pt x="40909" y="0"/>
                </a:lnTo>
                <a:close/>
              </a:path>
              <a:path w="139700" h="151130">
                <a:moveTo>
                  <a:pt x="75961" y="11557"/>
                </a:moveTo>
                <a:lnTo>
                  <a:pt x="62880" y="11557"/>
                </a:lnTo>
                <a:lnTo>
                  <a:pt x="58054" y="27940"/>
                </a:lnTo>
                <a:lnTo>
                  <a:pt x="64531" y="31242"/>
                </a:lnTo>
                <a:lnTo>
                  <a:pt x="54752" y="96901"/>
                </a:lnTo>
                <a:lnTo>
                  <a:pt x="84216" y="96901"/>
                </a:lnTo>
                <a:lnTo>
                  <a:pt x="74310" y="31242"/>
                </a:lnTo>
                <a:lnTo>
                  <a:pt x="80914" y="27940"/>
                </a:lnTo>
                <a:lnTo>
                  <a:pt x="75961" y="11557"/>
                </a:lnTo>
                <a:close/>
              </a:path>
              <a:path w="139700" h="151130">
                <a:moveTo>
                  <a:pt x="98821" y="0"/>
                </a:moveTo>
                <a:lnTo>
                  <a:pt x="98059" y="4064"/>
                </a:lnTo>
                <a:lnTo>
                  <a:pt x="96408" y="9017"/>
                </a:lnTo>
                <a:lnTo>
                  <a:pt x="93995" y="13970"/>
                </a:lnTo>
                <a:lnTo>
                  <a:pt x="102123" y="75565"/>
                </a:lnTo>
                <a:lnTo>
                  <a:pt x="84216" y="96901"/>
                </a:lnTo>
                <a:lnTo>
                  <a:pt x="138870" y="96901"/>
                </a:lnTo>
                <a:lnTo>
                  <a:pt x="138928" y="95761"/>
                </a:lnTo>
                <a:lnTo>
                  <a:pt x="139160" y="63817"/>
                </a:lnTo>
                <a:lnTo>
                  <a:pt x="138463" y="37111"/>
                </a:lnTo>
                <a:lnTo>
                  <a:pt x="137302" y="20574"/>
                </a:lnTo>
                <a:lnTo>
                  <a:pt x="133219" y="15591"/>
                </a:lnTo>
                <a:lnTo>
                  <a:pt x="123872" y="9953"/>
                </a:lnTo>
                <a:lnTo>
                  <a:pt x="111621" y="4482"/>
                </a:lnTo>
                <a:lnTo>
                  <a:pt x="988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166" name="object 72"/>
          <p:cNvSpPr/>
          <p:nvPr/>
        </p:nvSpPr>
        <p:spPr>
          <a:xfrm>
            <a:off x="4242309" y="3772060"/>
            <a:ext cx="141871" cy="200501"/>
          </a:xfrm>
          <a:custGeom>
            <a:avLst/>
            <a:gdLst/>
            <a:ahLst/>
            <a:cxnLst/>
            <a:rect l="l" t="t" r="r" b="b"/>
            <a:pathLst>
              <a:path w="160654" h="267335">
                <a:moveTo>
                  <a:pt x="137160" y="0"/>
                </a:moveTo>
                <a:lnTo>
                  <a:pt x="23114" y="0"/>
                </a:lnTo>
                <a:lnTo>
                  <a:pt x="13983" y="1857"/>
                </a:lnTo>
                <a:lnTo>
                  <a:pt x="6651" y="6953"/>
                </a:lnTo>
                <a:lnTo>
                  <a:pt x="1772" y="14573"/>
                </a:lnTo>
                <a:lnTo>
                  <a:pt x="0" y="24003"/>
                </a:lnTo>
                <a:lnTo>
                  <a:pt x="0" y="243204"/>
                </a:lnTo>
                <a:lnTo>
                  <a:pt x="1772" y="252313"/>
                </a:lnTo>
                <a:lnTo>
                  <a:pt x="6651" y="259969"/>
                </a:lnTo>
                <a:lnTo>
                  <a:pt x="13983" y="265243"/>
                </a:lnTo>
                <a:lnTo>
                  <a:pt x="23114" y="267208"/>
                </a:lnTo>
                <a:lnTo>
                  <a:pt x="137160" y="267208"/>
                </a:lnTo>
                <a:lnTo>
                  <a:pt x="146290" y="265243"/>
                </a:lnTo>
                <a:lnTo>
                  <a:pt x="153622" y="259969"/>
                </a:lnTo>
                <a:lnTo>
                  <a:pt x="158501" y="252313"/>
                </a:lnTo>
                <a:lnTo>
                  <a:pt x="158964" y="249936"/>
                </a:lnTo>
                <a:lnTo>
                  <a:pt x="44069" y="249936"/>
                </a:lnTo>
                <a:lnTo>
                  <a:pt x="42545" y="248411"/>
                </a:lnTo>
                <a:lnTo>
                  <a:pt x="42545" y="228854"/>
                </a:lnTo>
                <a:lnTo>
                  <a:pt x="44069" y="228092"/>
                </a:lnTo>
                <a:lnTo>
                  <a:pt x="160274" y="228092"/>
                </a:lnTo>
                <a:lnTo>
                  <a:pt x="160274" y="211582"/>
                </a:lnTo>
                <a:lnTo>
                  <a:pt x="15113" y="211582"/>
                </a:lnTo>
                <a:lnTo>
                  <a:pt x="14351" y="210058"/>
                </a:lnTo>
                <a:lnTo>
                  <a:pt x="14351" y="23241"/>
                </a:lnTo>
                <a:lnTo>
                  <a:pt x="15113" y="21717"/>
                </a:lnTo>
                <a:lnTo>
                  <a:pt x="159844" y="21717"/>
                </a:lnTo>
                <a:lnTo>
                  <a:pt x="158501" y="14573"/>
                </a:lnTo>
                <a:lnTo>
                  <a:pt x="153622" y="6953"/>
                </a:lnTo>
                <a:lnTo>
                  <a:pt x="146290" y="1857"/>
                </a:lnTo>
                <a:lnTo>
                  <a:pt x="137160" y="0"/>
                </a:lnTo>
                <a:close/>
              </a:path>
              <a:path w="160654" h="267335">
                <a:moveTo>
                  <a:pt x="70739" y="228092"/>
                </a:moveTo>
                <a:lnTo>
                  <a:pt x="54864" y="228092"/>
                </a:lnTo>
                <a:lnTo>
                  <a:pt x="56261" y="228854"/>
                </a:lnTo>
                <a:lnTo>
                  <a:pt x="56261" y="248411"/>
                </a:lnTo>
                <a:lnTo>
                  <a:pt x="54864" y="249936"/>
                </a:lnTo>
                <a:lnTo>
                  <a:pt x="70739" y="249936"/>
                </a:lnTo>
                <a:lnTo>
                  <a:pt x="69342" y="248411"/>
                </a:lnTo>
                <a:lnTo>
                  <a:pt x="69342" y="228854"/>
                </a:lnTo>
                <a:lnTo>
                  <a:pt x="70739" y="228092"/>
                </a:lnTo>
                <a:close/>
              </a:path>
              <a:path w="160654" h="267335">
                <a:moveTo>
                  <a:pt x="104648" y="228092"/>
                </a:moveTo>
                <a:lnTo>
                  <a:pt x="89535" y="228092"/>
                </a:lnTo>
                <a:lnTo>
                  <a:pt x="90297" y="228854"/>
                </a:lnTo>
                <a:lnTo>
                  <a:pt x="90297" y="248411"/>
                </a:lnTo>
                <a:lnTo>
                  <a:pt x="89535" y="249936"/>
                </a:lnTo>
                <a:lnTo>
                  <a:pt x="104648" y="249936"/>
                </a:lnTo>
                <a:lnTo>
                  <a:pt x="104013" y="248411"/>
                </a:lnTo>
                <a:lnTo>
                  <a:pt x="104013" y="228854"/>
                </a:lnTo>
                <a:lnTo>
                  <a:pt x="104648" y="228092"/>
                </a:lnTo>
                <a:close/>
              </a:path>
              <a:path w="160654" h="267335">
                <a:moveTo>
                  <a:pt x="160274" y="228092"/>
                </a:moveTo>
                <a:lnTo>
                  <a:pt x="116205" y="228092"/>
                </a:lnTo>
                <a:lnTo>
                  <a:pt x="117729" y="228854"/>
                </a:lnTo>
                <a:lnTo>
                  <a:pt x="117729" y="248411"/>
                </a:lnTo>
                <a:lnTo>
                  <a:pt x="116205" y="249936"/>
                </a:lnTo>
                <a:lnTo>
                  <a:pt x="158964" y="249936"/>
                </a:lnTo>
                <a:lnTo>
                  <a:pt x="160274" y="243204"/>
                </a:lnTo>
                <a:lnTo>
                  <a:pt x="160274" y="228092"/>
                </a:lnTo>
                <a:close/>
              </a:path>
              <a:path w="160654" h="267335">
                <a:moveTo>
                  <a:pt x="159844" y="21717"/>
                </a:moveTo>
                <a:lnTo>
                  <a:pt x="144399" y="21717"/>
                </a:lnTo>
                <a:lnTo>
                  <a:pt x="145796" y="23241"/>
                </a:lnTo>
                <a:lnTo>
                  <a:pt x="145796" y="210058"/>
                </a:lnTo>
                <a:lnTo>
                  <a:pt x="144399" y="211582"/>
                </a:lnTo>
                <a:lnTo>
                  <a:pt x="160274" y="211582"/>
                </a:lnTo>
                <a:lnTo>
                  <a:pt x="160274" y="24003"/>
                </a:lnTo>
                <a:lnTo>
                  <a:pt x="159844" y="217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167" name="object 73"/>
          <p:cNvSpPr/>
          <p:nvPr/>
        </p:nvSpPr>
        <p:spPr>
          <a:xfrm>
            <a:off x="4266980" y="3799587"/>
            <a:ext cx="93086" cy="120968"/>
          </a:xfrm>
          <a:custGeom>
            <a:avLst/>
            <a:gdLst/>
            <a:ahLst/>
            <a:cxnLst/>
            <a:rect l="l" t="t" r="r" b="b"/>
            <a:pathLst>
              <a:path w="105410" h="161289">
                <a:moveTo>
                  <a:pt x="104901" y="0"/>
                </a:moveTo>
                <a:lnTo>
                  <a:pt x="104139" y="0"/>
                </a:lnTo>
                <a:lnTo>
                  <a:pt x="103504" y="762"/>
                </a:lnTo>
                <a:lnTo>
                  <a:pt x="761" y="158369"/>
                </a:lnTo>
                <a:lnTo>
                  <a:pt x="0" y="159766"/>
                </a:lnTo>
                <a:lnTo>
                  <a:pt x="0" y="161290"/>
                </a:lnTo>
                <a:lnTo>
                  <a:pt x="103504" y="161290"/>
                </a:lnTo>
                <a:lnTo>
                  <a:pt x="104901" y="159766"/>
                </a:lnTo>
                <a:lnTo>
                  <a:pt x="1049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168" name="object 74"/>
          <p:cNvSpPr/>
          <p:nvPr/>
        </p:nvSpPr>
        <p:spPr>
          <a:xfrm>
            <a:off x="2309377" y="3772060"/>
            <a:ext cx="141871" cy="200501"/>
          </a:xfrm>
          <a:custGeom>
            <a:avLst/>
            <a:gdLst/>
            <a:ahLst/>
            <a:cxnLst/>
            <a:rect l="l" t="t" r="r" b="b"/>
            <a:pathLst>
              <a:path w="160655" h="267335">
                <a:moveTo>
                  <a:pt x="137160" y="0"/>
                </a:moveTo>
                <a:lnTo>
                  <a:pt x="23114" y="0"/>
                </a:lnTo>
                <a:lnTo>
                  <a:pt x="13983" y="1857"/>
                </a:lnTo>
                <a:lnTo>
                  <a:pt x="6651" y="6953"/>
                </a:lnTo>
                <a:lnTo>
                  <a:pt x="1772" y="14573"/>
                </a:lnTo>
                <a:lnTo>
                  <a:pt x="0" y="24003"/>
                </a:lnTo>
                <a:lnTo>
                  <a:pt x="0" y="243204"/>
                </a:lnTo>
                <a:lnTo>
                  <a:pt x="1772" y="252313"/>
                </a:lnTo>
                <a:lnTo>
                  <a:pt x="6651" y="259969"/>
                </a:lnTo>
                <a:lnTo>
                  <a:pt x="13983" y="265243"/>
                </a:lnTo>
                <a:lnTo>
                  <a:pt x="23114" y="267208"/>
                </a:lnTo>
                <a:lnTo>
                  <a:pt x="137160" y="267208"/>
                </a:lnTo>
                <a:lnTo>
                  <a:pt x="146290" y="265243"/>
                </a:lnTo>
                <a:lnTo>
                  <a:pt x="153622" y="259969"/>
                </a:lnTo>
                <a:lnTo>
                  <a:pt x="158501" y="252313"/>
                </a:lnTo>
                <a:lnTo>
                  <a:pt x="158964" y="249936"/>
                </a:lnTo>
                <a:lnTo>
                  <a:pt x="44069" y="249936"/>
                </a:lnTo>
                <a:lnTo>
                  <a:pt x="42545" y="248411"/>
                </a:lnTo>
                <a:lnTo>
                  <a:pt x="42545" y="228854"/>
                </a:lnTo>
                <a:lnTo>
                  <a:pt x="44069" y="228092"/>
                </a:lnTo>
                <a:lnTo>
                  <a:pt x="160274" y="228092"/>
                </a:lnTo>
                <a:lnTo>
                  <a:pt x="160274" y="211582"/>
                </a:lnTo>
                <a:lnTo>
                  <a:pt x="15113" y="211582"/>
                </a:lnTo>
                <a:lnTo>
                  <a:pt x="14478" y="210058"/>
                </a:lnTo>
                <a:lnTo>
                  <a:pt x="14478" y="23241"/>
                </a:lnTo>
                <a:lnTo>
                  <a:pt x="15113" y="21717"/>
                </a:lnTo>
                <a:lnTo>
                  <a:pt x="159844" y="21717"/>
                </a:lnTo>
                <a:lnTo>
                  <a:pt x="158501" y="14573"/>
                </a:lnTo>
                <a:lnTo>
                  <a:pt x="153622" y="6953"/>
                </a:lnTo>
                <a:lnTo>
                  <a:pt x="146290" y="1857"/>
                </a:lnTo>
                <a:lnTo>
                  <a:pt x="137160" y="0"/>
                </a:lnTo>
                <a:close/>
              </a:path>
              <a:path w="160655" h="267335">
                <a:moveTo>
                  <a:pt x="70739" y="228092"/>
                </a:moveTo>
                <a:lnTo>
                  <a:pt x="54864" y="228092"/>
                </a:lnTo>
                <a:lnTo>
                  <a:pt x="56261" y="228854"/>
                </a:lnTo>
                <a:lnTo>
                  <a:pt x="56261" y="248411"/>
                </a:lnTo>
                <a:lnTo>
                  <a:pt x="54864" y="249936"/>
                </a:lnTo>
                <a:lnTo>
                  <a:pt x="70739" y="249936"/>
                </a:lnTo>
                <a:lnTo>
                  <a:pt x="69342" y="248411"/>
                </a:lnTo>
                <a:lnTo>
                  <a:pt x="69342" y="228854"/>
                </a:lnTo>
                <a:lnTo>
                  <a:pt x="70739" y="228092"/>
                </a:lnTo>
                <a:close/>
              </a:path>
              <a:path w="160655" h="267335">
                <a:moveTo>
                  <a:pt x="104648" y="228092"/>
                </a:moveTo>
                <a:lnTo>
                  <a:pt x="89535" y="228092"/>
                </a:lnTo>
                <a:lnTo>
                  <a:pt x="90297" y="228854"/>
                </a:lnTo>
                <a:lnTo>
                  <a:pt x="90297" y="248411"/>
                </a:lnTo>
                <a:lnTo>
                  <a:pt x="89535" y="249936"/>
                </a:lnTo>
                <a:lnTo>
                  <a:pt x="104648" y="249936"/>
                </a:lnTo>
                <a:lnTo>
                  <a:pt x="104013" y="248411"/>
                </a:lnTo>
                <a:lnTo>
                  <a:pt x="104013" y="228854"/>
                </a:lnTo>
                <a:lnTo>
                  <a:pt x="104648" y="228092"/>
                </a:lnTo>
                <a:close/>
              </a:path>
              <a:path w="160655" h="267335">
                <a:moveTo>
                  <a:pt x="160274" y="228092"/>
                </a:moveTo>
                <a:lnTo>
                  <a:pt x="116205" y="228092"/>
                </a:lnTo>
                <a:lnTo>
                  <a:pt x="117729" y="228854"/>
                </a:lnTo>
                <a:lnTo>
                  <a:pt x="117729" y="248411"/>
                </a:lnTo>
                <a:lnTo>
                  <a:pt x="116205" y="249936"/>
                </a:lnTo>
                <a:lnTo>
                  <a:pt x="158964" y="249936"/>
                </a:lnTo>
                <a:lnTo>
                  <a:pt x="160274" y="243204"/>
                </a:lnTo>
                <a:lnTo>
                  <a:pt x="160274" y="228092"/>
                </a:lnTo>
                <a:close/>
              </a:path>
              <a:path w="160655" h="267335">
                <a:moveTo>
                  <a:pt x="159844" y="21717"/>
                </a:moveTo>
                <a:lnTo>
                  <a:pt x="144399" y="21717"/>
                </a:lnTo>
                <a:lnTo>
                  <a:pt x="145923" y="23241"/>
                </a:lnTo>
                <a:lnTo>
                  <a:pt x="145923" y="210058"/>
                </a:lnTo>
                <a:lnTo>
                  <a:pt x="144399" y="211582"/>
                </a:lnTo>
                <a:lnTo>
                  <a:pt x="160274" y="211582"/>
                </a:lnTo>
                <a:lnTo>
                  <a:pt x="160274" y="24003"/>
                </a:lnTo>
                <a:lnTo>
                  <a:pt x="159844" y="217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169" name="object 75"/>
          <p:cNvSpPr/>
          <p:nvPr/>
        </p:nvSpPr>
        <p:spPr>
          <a:xfrm>
            <a:off x="2334162" y="3799587"/>
            <a:ext cx="92525" cy="120968"/>
          </a:xfrm>
          <a:custGeom>
            <a:avLst/>
            <a:gdLst/>
            <a:ahLst/>
            <a:cxnLst/>
            <a:rect l="l" t="t" r="r" b="b"/>
            <a:pathLst>
              <a:path w="104775" h="161289">
                <a:moveTo>
                  <a:pt x="104775" y="0"/>
                </a:moveTo>
                <a:lnTo>
                  <a:pt x="104140" y="0"/>
                </a:lnTo>
                <a:lnTo>
                  <a:pt x="103378" y="762"/>
                </a:lnTo>
                <a:lnTo>
                  <a:pt x="635" y="158369"/>
                </a:lnTo>
                <a:lnTo>
                  <a:pt x="0" y="159766"/>
                </a:lnTo>
                <a:lnTo>
                  <a:pt x="0" y="161290"/>
                </a:lnTo>
                <a:lnTo>
                  <a:pt x="103378" y="161290"/>
                </a:lnTo>
                <a:lnTo>
                  <a:pt x="104775" y="159766"/>
                </a:lnTo>
                <a:lnTo>
                  <a:pt x="104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170" name="object 76"/>
          <p:cNvSpPr/>
          <p:nvPr/>
        </p:nvSpPr>
        <p:spPr>
          <a:xfrm>
            <a:off x="2532333" y="3779679"/>
            <a:ext cx="263557" cy="168593"/>
          </a:xfrm>
          <a:custGeom>
            <a:avLst/>
            <a:gdLst/>
            <a:ahLst/>
            <a:cxnLst/>
            <a:rect l="l" t="t" r="r" b="b"/>
            <a:pathLst>
              <a:path w="298450" h="224789">
                <a:moveTo>
                  <a:pt x="291338" y="0"/>
                </a:moveTo>
                <a:lnTo>
                  <a:pt x="7111" y="0"/>
                </a:lnTo>
                <a:lnTo>
                  <a:pt x="0" y="7112"/>
                </a:lnTo>
                <a:lnTo>
                  <a:pt x="0" y="217424"/>
                </a:lnTo>
                <a:lnTo>
                  <a:pt x="7111" y="224536"/>
                </a:lnTo>
                <a:lnTo>
                  <a:pt x="291338" y="224536"/>
                </a:lnTo>
                <a:lnTo>
                  <a:pt x="298450" y="217424"/>
                </a:lnTo>
                <a:lnTo>
                  <a:pt x="298450" y="215011"/>
                </a:lnTo>
                <a:lnTo>
                  <a:pt x="144526" y="215011"/>
                </a:lnTo>
                <a:lnTo>
                  <a:pt x="139700" y="211074"/>
                </a:lnTo>
                <a:lnTo>
                  <a:pt x="139700" y="200914"/>
                </a:lnTo>
                <a:lnTo>
                  <a:pt x="144526" y="196088"/>
                </a:lnTo>
                <a:lnTo>
                  <a:pt x="298450" y="196088"/>
                </a:lnTo>
                <a:lnTo>
                  <a:pt x="298450" y="187452"/>
                </a:lnTo>
                <a:lnTo>
                  <a:pt x="25272" y="187452"/>
                </a:lnTo>
                <a:lnTo>
                  <a:pt x="23749" y="185928"/>
                </a:lnTo>
                <a:lnTo>
                  <a:pt x="23749" y="25273"/>
                </a:lnTo>
                <a:lnTo>
                  <a:pt x="25272" y="23622"/>
                </a:lnTo>
                <a:lnTo>
                  <a:pt x="298450" y="23622"/>
                </a:lnTo>
                <a:lnTo>
                  <a:pt x="298450" y="7112"/>
                </a:lnTo>
                <a:lnTo>
                  <a:pt x="291338" y="0"/>
                </a:lnTo>
                <a:close/>
              </a:path>
              <a:path w="298450" h="224789">
                <a:moveTo>
                  <a:pt x="298450" y="196088"/>
                </a:moveTo>
                <a:lnTo>
                  <a:pt x="154686" y="196088"/>
                </a:lnTo>
                <a:lnTo>
                  <a:pt x="158623" y="200914"/>
                </a:lnTo>
                <a:lnTo>
                  <a:pt x="158623" y="211074"/>
                </a:lnTo>
                <a:lnTo>
                  <a:pt x="154686" y="215011"/>
                </a:lnTo>
                <a:lnTo>
                  <a:pt x="298450" y="215011"/>
                </a:lnTo>
                <a:lnTo>
                  <a:pt x="298450" y="196088"/>
                </a:lnTo>
                <a:close/>
              </a:path>
              <a:path w="298450" h="224789">
                <a:moveTo>
                  <a:pt x="298450" y="23622"/>
                </a:moveTo>
                <a:lnTo>
                  <a:pt x="273939" y="23622"/>
                </a:lnTo>
                <a:lnTo>
                  <a:pt x="274701" y="25273"/>
                </a:lnTo>
                <a:lnTo>
                  <a:pt x="274701" y="185928"/>
                </a:lnTo>
                <a:lnTo>
                  <a:pt x="273939" y="187452"/>
                </a:lnTo>
                <a:lnTo>
                  <a:pt x="298450" y="187452"/>
                </a:lnTo>
                <a:lnTo>
                  <a:pt x="298450" y="23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171" name="object 77"/>
          <p:cNvSpPr/>
          <p:nvPr/>
        </p:nvSpPr>
        <p:spPr>
          <a:xfrm>
            <a:off x="2611737" y="3955225"/>
            <a:ext cx="105422" cy="27623"/>
          </a:xfrm>
          <a:custGeom>
            <a:avLst/>
            <a:gdLst/>
            <a:ahLst/>
            <a:cxnLst/>
            <a:rect l="l" t="t" r="r" b="b"/>
            <a:pathLst>
              <a:path w="119380" h="36830">
                <a:moveTo>
                  <a:pt x="102616" y="0"/>
                </a:moveTo>
                <a:lnTo>
                  <a:pt x="15875" y="0"/>
                </a:lnTo>
                <a:lnTo>
                  <a:pt x="19002" y="6848"/>
                </a:lnTo>
                <a:lnTo>
                  <a:pt x="17653" y="14589"/>
                </a:lnTo>
                <a:lnTo>
                  <a:pt x="11445" y="21734"/>
                </a:lnTo>
                <a:lnTo>
                  <a:pt x="0" y="26797"/>
                </a:lnTo>
                <a:lnTo>
                  <a:pt x="0" y="36322"/>
                </a:lnTo>
                <a:lnTo>
                  <a:pt x="119126" y="36322"/>
                </a:lnTo>
                <a:lnTo>
                  <a:pt x="119126" y="26797"/>
                </a:lnTo>
                <a:lnTo>
                  <a:pt x="107563" y="21734"/>
                </a:lnTo>
                <a:lnTo>
                  <a:pt x="101107" y="14589"/>
                </a:lnTo>
                <a:lnTo>
                  <a:pt x="99534" y="6848"/>
                </a:lnTo>
                <a:lnTo>
                  <a:pt x="1026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172" name="object 78"/>
          <p:cNvSpPr/>
          <p:nvPr/>
        </p:nvSpPr>
        <p:spPr>
          <a:xfrm>
            <a:off x="2578651" y="3785745"/>
            <a:ext cx="37571" cy="91280"/>
          </a:xfrm>
          <a:custGeom>
            <a:avLst/>
            <a:gdLst/>
            <a:ahLst/>
            <a:cxnLst/>
            <a:rect l="l" t="t" r="r" b="b"/>
            <a:pathLst>
              <a:path w="42544" h="76835">
                <a:moveTo>
                  <a:pt x="26848" y="49530"/>
                </a:moveTo>
                <a:lnTo>
                  <a:pt x="13081" y="49530"/>
                </a:lnTo>
                <a:lnTo>
                  <a:pt x="24384" y="76327"/>
                </a:lnTo>
                <a:lnTo>
                  <a:pt x="35179" y="71501"/>
                </a:lnTo>
                <a:lnTo>
                  <a:pt x="26848" y="49530"/>
                </a:lnTo>
                <a:close/>
              </a:path>
              <a:path w="42544" h="76835">
                <a:moveTo>
                  <a:pt x="0" y="0"/>
                </a:moveTo>
                <a:lnTo>
                  <a:pt x="0" y="60833"/>
                </a:lnTo>
                <a:lnTo>
                  <a:pt x="13081" y="49530"/>
                </a:lnTo>
                <a:lnTo>
                  <a:pt x="26848" y="49530"/>
                </a:lnTo>
                <a:lnTo>
                  <a:pt x="25019" y="44704"/>
                </a:lnTo>
                <a:lnTo>
                  <a:pt x="42291" y="4406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227" name="object 79"/>
          <p:cNvSpPr/>
          <p:nvPr/>
        </p:nvSpPr>
        <p:spPr>
          <a:xfrm>
            <a:off x="9081422" y="3779679"/>
            <a:ext cx="263557" cy="168593"/>
          </a:xfrm>
          <a:custGeom>
            <a:avLst/>
            <a:gdLst/>
            <a:ahLst/>
            <a:cxnLst/>
            <a:rect l="l" t="t" r="r" b="b"/>
            <a:pathLst>
              <a:path w="298450" h="224789">
                <a:moveTo>
                  <a:pt x="291338" y="0"/>
                </a:moveTo>
                <a:lnTo>
                  <a:pt x="7111" y="0"/>
                </a:lnTo>
                <a:lnTo>
                  <a:pt x="0" y="7112"/>
                </a:lnTo>
                <a:lnTo>
                  <a:pt x="0" y="217424"/>
                </a:lnTo>
                <a:lnTo>
                  <a:pt x="7111" y="224536"/>
                </a:lnTo>
                <a:lnTo>
                  <a:pt x="291338" y="224536"/>
                </a:lnTo>
                <a:lnTo>
                  <a:pt x="298450" y="217424"/>
                </a:lnTo>
                <a:lnTo>
                  <a:pt x="298450" y="215011"/>
                </a:lnTo>
                <a:lnTo>
                  <a:pt x="144526" y="215011"/>
                </a:lnTo>
                <a:lnTo>
                  <a:pt x="139827" y="211074"/>
                </a:lnTo>
                <a:lnTo>
                  <a:pt x="139827" y="200914"/>
                </a:lnTo>
                <a:lnTo>
                  <a:pt x="144526" y="196088"/>
                </a:lnTo>
                <a:lnTo>
                  <a:pt x="298450" y="196088"/>
                </a:lnTo>
                <a:lnTo>
                  <a:pt x="298450" y="187452"/>
                </a:lnTo>
                <a:lnTo>
                  <a:pt x="25272" y="187452"/>
                </a:lnTo>
                <a:lnTo>
                  <a:pt x="23749" y="185928"/>
                </a:lnTo>
                <a:lnTo>
                  <a:pt x="23749" y="25273"/>
                </a:lnTo>
                <a:lnTo>
                  <a:pt x="25272" y="23622"/>
                </a:lnTo>
                <a:lnTo>
                  <a:pt x="298450" y="23622"/>
                </a:lnTo>
                <a:lnTo>
                  <a:pt x="298450" y="7112"/>
                </a:lnTo>
                <a:lnTo>
                  <a:pt x="291338" y="0"/>
                </a:lnTo>
                <a:close/>
              </a:path>
              <a:path w="298450" h="224789">
                <a:moveTo>
                  <a:pt x="298450" y="196088"/>
                </a:moveTo>
                <a:lnTo>
                  <a:pt x="154813" y="196088"/>
                </a:lnTo>
                <a:lnTo>
                  <a:pt x="158750" y="200914"/>
                </a:lnTo>
                <a:lnTo>
                  <a:pt x="158750" y="211074"/>
                </a:lnTo>
                <a:lnTo>
                  <a:pt x="154813" y="215011"/>
                </a:lnTo>
                <a:lnTo>
                  <a:pt x="298450" y="215011"/>
                </a:lnTo>
                <a:lnTo>
                  <a:pt x="298450" y="196088"/>
                </a:lnTo>
                <a:close/>
              </a:path>
              <a:path w="298450" h="224789">
                <a:moveTo>
                  <a:pt x="298450" y="23622"/>
                </a:moveTo>
                <a:lnTo>
                  <a:pt x="273939" y="23622"/>
                </a:lnTo>
                <a:lnTo>
                  <a:pt x="274701" y="25273"/>
                </a:lnTo>
                <a:lnTo>
                  <a:pt x="274701" y="185928"/>
                </a:lnTo>
                <a:lnTo>
                  <a:pt x="273939" y="187452"/>
                </a:lnTo>
                <a:lnTo>
                  <a:pt x="298450" y="187452"/>
                </a:lnTo>
                <a:lnTo>
                  <a:pt x="298450" y="236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228" name="object 80"/>
          <p:cNvSpPr/>
          <p:nvPr/>
        </p:nvSpPr>
        <p:spPr>
          <a:xfrm>
            <a:off x="9160937" y="3955225"/>
            <a:ext cx="105422" cy="27623"/>
          </a:xfrm>
          <a:custGeom>
            <a:avLst/>
            <a:gdLst/>
            <a:ahLst/>
            <a:cxnLst/>
            <a:rect l="l" t="t" r="r" b="b"/>
            <a:pathLst>
              <a:path w="119379" h="36830">
                <a:moveTo>
                  <a:pt x="102489" y="0"/>
                </a:moveTo>
                <a:lnTo>
                  <a:pt x="15748" y="0"/>
                </a:lnTo>
                <a:lnTo>
                  <a:pt x="18948" y="6848"/>
                </a:lnTo>
                <a:lnTo>
                  <a:pt x="17637" y="14589"/>
                </a:lnTo>
                <a:lnTo>
                  <a:pt x="11443" y="21734"/>
                </a:lnTo>
                <a:lnTo>
                  <a:pt x="0" y="26797"/>
                </a:lnTo>
                <a:lnTo>
                  <a:pt x="0" y="36322"/>
                </a:lnTo>
                <a:lnTo>
                  <a:pt x="118999" y="36322"/>
                </a:lnTo>
                <a:lnTo>
                  <a:pt x="118999" y="26797"/>
                </a:lnTo>
                <a:lnTo>
                  <a:pt x="107436" y="21734"/>
                </a:lnTo>
                <a:lnTo>
                  <a:pt x="100980" y="14589"/>
                </a:lnTo>
                <a:lnTo>
                  <a:pt x="99407" y="6848"/>
                </a:lnTo>
                <a:lnTo>
                  <a:pt x="1024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229" name="object 81"/>
          <p:cNvSpPr/>
          <p:nvPr/>
        </p:nvSpPr>
        <p:spPr>
          <a:xfrm>
            <a:off x="9127741" y="3785745"/>
            <a:ext cx="37571" cy="91280"/>
          </a:xfrm>
          <a:custGeom>
            <a:avLst/>
            <a:gdLst/>
            <a:ahLst/>
            <a:cxnLst/>
            <a:rect l="l" t="t" r="r" b="b"/>
            <a:pathLst>
              <a:path w="42545" h="76835">
                <a:moveTo>
                  <a:pt x="26848" y="49530"/>
                </a:moveTo>
                <a:lnTo>
                  <a:pt x="13081" y="49530"/>
                </a:lnTo>
                <a:lnTo>
                  <a:pt x="24384" y="76327"/>
                </a:lnTo>
                <a:lnTo>
                  <a:pt x="35179" y="71501"/>
                </a:lnTo>
                <a:lnTo>
                  <a:pt x="26848" y="49530"/>
                </a:lnTo>
                <a:close/>
              </a:path>
              <a:path w="42545" h="76835">
                <a:moveTo>
                  <a:pt x="0" y="0"/>
                </a:moveTo>
                <a:lnTo>
                  <a:pt x="0" y="60833"/>
                </a:lnTo>
                <a:lnTo>
                  <a:pt x="13081" y="49530"/>
                </a:lnTo>
                <a:lnTo>
                  <a:pt x="26848" y="49530"/>
                </a:lnTo>
                <a:lnTo>
                  <a:pt x="25019" y="44704"/>
                </a:lnTo>
                <a:lnTo>
                  <a:pt x="42291" y="4406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230" name="object 82"/>
          <p:cNvSpPr/>
          <p:nvPr/>
        </p:nvSpPr>
        <p:spPr>
          <a:xfrm>
            <a:off x="8806090" y="3772060"/>
            <a:ext cx="141871" cy="200501"/>
          </a:xfrm>
          <a:custGeom>
            <a:avLst/>
            <a:gdLst/>
            <a:ahLst/>
            <a:cxnLst/>
            <a:rect l="l" t="t" r="r" b="b"/>
            <a:pathLst>
              <a:path w="160654" h="267335">
                <a:moveTo>
                  <a:pt x="137159" y="0"/>
                </a:moveTo>
                <a:lnTo>
                  <a:pt x="23113" y="0"/>
                </a:lnTo>
                <a:lnTo>
                  <a:pt x="13983" y="1857"/>
                </a:lnTo>
                <a:lnTo>
                  <a:pt x="6651" y="6953"/>
                </a:lnTo>
                <a:lnTo>
                  <a:pt x="1772" y="14573"/>
                </a:lnTo>
                <a:lnTo>
                  <a:pt x="0" y="24003"/>
                </a:lnTo>
                <a:lnTo>
                  <a:pt x="0" y="243204"/>
                </a:lnTo>
                <a:lnTo>
                  <a:pt x="1772" y="252313"/>
                </a:lnTo>
                <a:lnTo>
                  <a:pt x="6651" y="259969"/>
                </a:lnTo>
                <a:lnTo>
                  <a:pt x="13983" y="265243"/>
                </a:lnTo>
                <a:lnTo>
                  <a:pt x="23113" y="267208"/>
                </a:lnTo>
                <a:lnTo>
                  <a:pt x="137159" y="267208"/>
                </a:lnTo>
                <a:lnTo>
                  <a:pt x="146290" y="265243"/>
                </a:lnTo>
                <a:lnTo>
                  <a:pt x="153622" y="259969"/>
                </a:lnTo>
                <a:lnTo>
                  <a:pt x="158501" y="252313"/>
                </a:lnTo>
                <a:lnTo>
                  <a:pt x="158964" y="249936"/>
                </a:lnTo>
                <a:lnTo>
                  <a:pt x="44068" y="249936"/>
                </a:lnTo>
                <a:lnTo>
                  <a:pt x="42544" y="248411"/>
                </a:lnTo>
                <a:lnTo>
                  <a:pt x="42544" y="228854"/>
                </a:lnTo>
                <a:lnTo>
                  <a:pt x="44068" y="228092"/>
                </a:lnTo>
                <a:lnTo>
                  <a:pt x="160273" y="228092"/>
                </a:lnTo>
                <a:lnTo>
                  <a:pt x="160273" y="211582"/>
                </a:lnTo>
                <a:lnTo>
                  <a:pt x="15112" y="211582"/>
                </a:lnTo>
                <a:lnTo>
                  <a:pt x="14350" y="210058"/>
                </a:lnTo>
                <a:lnTo>
                  <a:pt x="14350" y="23241"/>
                </a:lnTo>
                <a:lnTo>
                  <a:pt x="15112" y="21717"/>
                </a:lnTo>
                <a:lnTo>
                  <a:pt x="159844" y="21717"/>
                </a:lnTo>
                <a:lnTo>
                  <a:pt x="158501" y="14573"/>
                </a:lnTo>
                <a:lnTo>
                  <a:pt x="153622" y="6953"/>
                </a:lnTo>
                <a:lnTo>
                  <a:pt x="146290" y="1857"/>
                </a:lnTo>
                <a:lnTo>
                  <a:pt x="137159" y="0"/>
                </a:lnTo>
                <a:close/>
              </a:path>
              <a:path w="160654" h="267335">
                <a:moveTo>
                  <a:pt x="70738" y="228092"/>
                </a:moveTo>
                <a:lnTo>
                  <a:pt x="54863" y="228092"/>
                </a:lnTo>
                <a:lnTo>
                  <a:pt x="56260" y="228854"/>
                </a:lnTo>
                <a:lnTo>
                  <a:pt x="56260" y="248411"/>
                </a:lnTo>
                <a:lnTo>
                  <a:pt x="54863" y="249936"/>
                </a:lnTo>
                <a:lnTo>
                  <a:pt x="70738" y="249936"/>
                </a:lnTo>
                <a:lnTo>
                  <a:pt x="69341" y="248411"/>
                </a:lnTo>
                <a:lnTo>
                  <a:pt x="69341" y="228854"/>
                </a:lnTo>
                <a:lnTo>
                  <a:pt x="70738" y="228092"/>
                </a:lnTo>
                <a:close/>
              </a:path>
              <a:path w="160654" h="267335">
                <a:moveTo>
                  <a:pt x="104647" y="228092"/>
                </a:moveTo>
                <a:lnTo>
                  <a:pt x="89534" y="228092"/>
                </a:lnTo>
                <a:lnTo>
                  <a:pt x="90296" y="228854"/>
                </a:lnTo>
                <a:lnTo>
                  <a:pt x="90296" y="248411"/>
                </a:lnTo>
                <a:lnTo>
                  <a:pt x="89534" y="249936"/>
                </a:lnTo>
                <a:lnTo>
                  <a:pt x="104647" y="249936"/>
                </a:lnTo>
                <a:lnTo>
                  <a:pt x="104012" y="248411"/>
                </a:lnTo>
                <a:lnTo>
                  <a:pt x="104012" y="228854"/>
                </a:lnTo>
                <a:lnTo>
                  <a:pt x="104647" y="228092"/>
                </a:lnTo>
                <a:close/>
              </a:path>
              <a:path w="160654" h="267335">
                <a:moveTo>
                  <a:pt x="160273" y="228092"/>
                </a:moveTo>
                <a:lnTo>
                  <a:pt x="116204" y="228092"/>
                </a:lnTo>
                <a:lnTo>
                  <a:pt x="117728" y="228854"/>
                </a:lnTo>
                <a:lnTo>
                  <a:pt x="117728" y="248411"/>
                </a:lnTo>
                <a:lnTo>
                  <a:pt x="116204" y="249936"/>
                </a:lnTo>
                <a:lnTo>
                  <a:pt x="158964" y="249936"/>
                </a:lnTo>
                <a:lnTo>
                  <a:pt x="160273" y="243204"/>
                </a:lnTo>
                <a:lnTo>
                  <a:pt x="160273" y="228092"/>
                </a:lnTo>
                <a:close/>
              </a:path>
              <a:path w="160654" h="267335">
                <a:moveTo>
                  <a:pt x="159844" y="21717"/>
                </a:moveTo>
                <a:lnTo>
                  <a:pt x="144398" y="21717"/>
                </a:lnTo>
                <a:lnTo>
                  <a:pt x="145922" y="23241"/>
                </a:lnTo>
                <a:lnTo>
                  <a:pt x="145922" y="210058"/>
                </a:lnTo>
                <a:lnTo>
                  <a:pt x="144398" y="211582"/>
                </a:lnTo>
                <a:lnTo>
                  <a:pt x="160273" y="211582"/>
                </a:lnTo>
                <a:lnTo>
                  <a:pt x="160273" y="24003"/>
                </a:lnTo>
                <a:lnTo>
                  <a:pt x="159844" y="217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231" name="object 83"/>
          <p:cNvSpPr/>
          <p:nvPr/>
        </p:nvSpPr>
        <p:spPr>
          <a:xfrm>
            <a:off x="8830876" y="3799587"/>
            <a:ext cx="92525" cy="120968"/>
          </a:xfrm>
          <a:custGeom>
            <a:avLst/>
            <a:gdLst/>
            <a:ahLst/>
            <a:cxnLst/>
            <a:rect l="l" t="t" r="r" b="b"/>
            <a:pathLst>
              <a:path w="104775" h="161289">
                <a:moveTo>
                  <a:pt x="104774" y="0"/>
                </a:moveTo>
                <a:lnTo>
                  <a:pt x="104139" y="0"/>
                </a:lnTo>
                <a:lnTo>
                  <a:pt x="103377" y="762"/>
                </a:lnTo>
                <a:lnTo>
                  <a:pt x="634" y="158369"/>
                </a:lnTo>
                <a:lnTo>
                  <a:pt x="0" y="159766"/>
                </a:lnTo>
                <a:lnTo>
                  <a:pt x="0" y="161290"/>
                </a:lnTo>
                <a:lnTo>
                  <a:pt x="103377" y="161290"/>
                </a:lnTo>
                <a:lnTo>
                  <a:pt x="104774" y="159766"/>
                </a:lnTo>
                <a:lnTo>
                  <a:pt x="1047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232" name="object 84"/>
          <p:cNvSpPr/>
          <p:nvPr/>
        </p:nvSpPr>
        <p:spPr>
          <a:xfrm>
            <a:off x="9395558" y="3753209"/>
            <a:ext cx="315146" cy="2298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233" name="object 85"/>
          <p:cNvSpPr/>
          <p:nvPr/>
        </p:nvSpPr>
        <p:spPr>
          <a:xfrm>
            <a:off x="1553823" y="3754695"/>
            <a:ext cx="465203" cy="221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234" name="object 87"/>
          <p:cNvSpPr/>
          <p:nvPr/>
        </p:nvSpPr>
        <p:spPr>
          <a:xfrm>
            <a:off x="1832945" y="3865110"/>
            <a:ext cx="67851" cy="84296"/>
          </a:xfrm>
          <a:custGeom>
            <a:avLst/>
            <a:gdLst/>
            <a:ahLst/>
            <a:cxnLst/>
            <a:rect l="l" t="t" r="r" b="b"/>
            <a:pathLst>
              <a:path w="76834" h="112394">
                <a:moveTo>
                  <a:pt x="0" y="112280"/>
                </a:moveTo>
                <a:lnTo>
                  <a:pt x="76441" y="112280"/>
                </a:lnTo>
                <a:lnTo>
                  <a:pt x="76441" y="0"/>
                </a:lnTo>
                <a:lnTo>
                  <a:pt x="0" y="0"/>
                </a:lnTo>
                <a:lnTo>
                  <a:pt x="0" y="1122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235" name="object 88"/>
          <p:cNvSpPr/>
          <p:nvPr/>
        </p:nvSpPr>
        <p:spPr>
          <a:xfrm>
            <a:off x="1838878" y="3874454"/>
            <a:ext cx="51029" cy="70009"/>
          </a:xfrm>
          <a:custGeom>
            <a:avLst/>
            <a:gdLst/>
            <a:ahLst/>
            <a:cxnLst/>
            <a:rect l="l" t="t" r="r" b="b"/>
            <a:pathLst>
              <a:path w="57784" h="93344">
                <a:moveTo>
                  <a:pt x="32058" y="40260"/>
                </a:moveTo>
                <a:lnTo>
                  <a:pt x="18258" y="48124"/>
                </a:lnTo>
                <a:lnTo>
                  <a:pt x="43751" y="92837"/>
                </a:lnTo>
                <a:lnTo>
                  <a:pt x="57556" y="84963"/>
                </a:lnTo>
                <a:lnTo>
                  <a:pt x="32058" y="40260"/>
                </a:lnTo>
                <a:close/>
              </a:path>
              <a:path w="57784" h="93344">
                <a:moveTo>
                  <a:pt x="0" y="0"/>
                </a:moveTo>
                <a:lnTo>
                  <a:pt x="3086" y="56769"/>
                </a:lnTo>
                <a:lnTo>
                  <a:pt x="18258" y="48124"/>
                </a:lnTo>
                <a:lnTo>
                  <a:pt x="11963" y="37084"/>
                </a:lnTo>
                <a:lnTo>
                  <a:pt x="25755" y="29210"/>
                </a:lnTo>
                <a:lnTo>
                  <a:pt x="43615" y="29210"/>
                </a:lnTo>
                <a:lnTo>
                  <a:pt x="0" y="0"/>
                </a:lnTo>
                <a:close/>
              </a:path>
              <a:path w="57784" h="93344">
                <a:moveTo>
                  <a:pt x="25755" y="29210"/>
                </a:moveTo>
                <a:lnTo>
                  <a:pt x="11963" y="37084"/>
                </a:lnTo>
                <a:lnTo>
                  <a:pt x="18258" y="48124"/>
                </a:lnTo>
                <a:lnTo>
                  <a:pt x="32058" y="40260"/>
                </a:lnTo>
                <a:lnTo>
                  <a:pt x="25755" y="29210"/>
                </a:lnTo>
                <a:close/>
              </a:path>
              <a:path w="57784" h="93344">
                <a:moveTo>
                  <a:pt x="43615" y="29210"/>
                </a:moveTo>
                <a:lnTo>
                  <a:pt x="25755" y="29210"/>
                </a:lnTo>
                <a:lnTo>
                  <a:pt x="32058" y="40260"/>
                </a:lnTo>
                <a:lnTo>
                  <a:pt x="47218" y="31623"/>
                </a:lnTo>
                <a:lnTo>
                  <a:pt x="43615" y="29210"/>
                </a:lnTo>
                <a:close/>
              </a:path>
            </a:pathLst>
          </a:custGeom>
          <a:solidFill>
            <a:srgbClr val="4D4E52"/>
          </a:solid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236" name="object 93"/>
          <p:cNvSpPr txBox="1"/>
          <p:nvPr/>
        </p:nvSpPr>
        <p:spPr>
          <a:xfrm>
            <a:off x="555884" y="5079744"/>
            <a:ext cx="430887" cy="13120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 algn="ctr"/>
            <a:r>
              <a:rPr sz="1400" b="1" spc="11" dirty="0">
                <a:solidFill>
                  <a:schemeClr val="bg1"/>
                </a:solidFill>
                <a:latin typeface="+mj-lt"/>
                <a:cs typeface="Arial"/>
              </a:rPr>
              <a:t>E</a:t>
            </a:r>
            <a:r>
              <a:rPr sz="1400" b="1" spc="23" dirty="0">
                <a:solidFill>
                  <a:schemeClr val="bg1"/>
                </a:solidFill>
                <a:latin typeface="+mj-lt"/>
                <a:cs typeface="Arial"/>
              </a:rPr>
              <a:t>X</a:t>
            </a:r>
            <a:r>
              <a:rPr sz="1400" b="1" dirty="0">
                <a:solidFill>
                  <a:schemeClr val="bg1"/>
                </a:solidFill>
                <a:latin typeface="+mj-lt"/>
                <a:cs typeface="Arial"/>
              </a:rPr>
              <a:t>P </a:t>
            </a:r>
            <a:r>
              <a:rPr sz="1400" b="1" spc="-113" dirty="0">
                <a:solidFill>
                  <a:schemeClr val="bg1"/>
                </a:solidFill>
                <a:latin typeface="+mj-lt"/>
                <a:cs typeface="Arial"/>
              </a:rPr>
              <a:t> </a:t>
            </a:r>
            <a:r>
              <a:rPr sz="1400" b="1" spc="11" dirty="0">
                <a:solidFill>
                  <a:schemeClr val="bg1"/>
                </a:solidFill>
                <a:latin typeface="+mj-lt"/>
                <a:cs typeface="Arial"/>
              </a:rPr>
              <a:t>FRA</a:t>
            </a:r>
            <a:r>
              <a:rPr sz="1400" b="1" dirty="0">
                <a:solidFill>
                  <a:schemeClr val="bg1"/>
                </a:solidFill>
                <a:latin typeface="+mj-lt"/>
                <a:cs typeface="Arial"/>
              </a:rPr>
              <a:t>M</a:t>
            </a:r>
            <a:r>
              <a:rPr sz="1400" b="1" spc="11" dirty="0">
                <a:solidFill>
                  <a:schemeClr val="bg1"/>
                </a:solidFill>
                <a:latin typeface="+mj-lt"/>
                <a:cs typeface="Arial"/>
              </a:rPr>
              <a:t>E</a:t>
            </a:r>
            <a:r>
              <a:rPr sz="1400" b="1" spc="45" dirty="0">
                <a:solidFill>
                  <a:schemeClr val="bg1"/>
                </a:solidFill>
                <a:latin typeface="+mj-lt"/>
                <a:cs typeface="Arial"/>
              </a:rPr>
              <a:t>W</a:t>
            </a:r>
            <a:r>
              <a:rPr sz="1400" b="1" dirty="0">
                <a:solidFill>
                  <a:schemeClr val="bg1"/>
                </a:solidFill>
                <a:latin typeface="+mj-lt"/>
                <a:cs typeface="Arial"/>
              </a:rPr>
              <a:t>O</a:t>
            </a:r>
            <a:r>
              <a:rPr sz="1400" b="1" spc="11" dirty="0">
                <a:solidFill>
                  <a:schemeClr val="bg1"/>
                </a:solidFill>
                <a:latin typeface="+mj-lt"/>
                <a:cs typeface="Arial"/>
              </a:rPr>
              <a:t>R</a:t>
            </a:r>
            <a:r>
              <a:rPr sz="1400" b="1" dirty="0">
                <a:solidFill>
                  <a:schemeClr val="bg1"/>
                </a:solidFill>
                <a:latin typeface="+mj-lt"/>
                <a:cs typeface="Arial"/>
              </a:rPr>
              <a:t>K</a:t>
            </a:r>
          </a:p>
        </p:txBody>
      </p:sp>
      <p:sp>
        <p:nvSpPr>
          <p:cNvPr id="237" name="object 95"/>
          <p:cNvSpPr txBox="1"/>
          <p:nvPr/>
        </p:nvSpPr>
        <p:spPr>
          <a:xfrm>
            <a:off x="5152586" y="5010193"/>
            <a:ext cx="1788478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algn="ctr"/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WIDGET</a:t>
            </a:r>
            <a:r>
              <a:rPr lang="en-US" sz="1400" b="1" spc="-6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 </a:t>
            </a:r>
            <a:r>
              <a:rPr lang="en-US" sz="1400" b="1" spc="-4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LIBRARIES</a:t>
            </a:r>
            <a:endParaRPr lang="en-US" sz="1400" b="1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238" name="object 107"/>
          <p:cNvSpPr/>
          <p:nvPr/>
        </p:nvSpPr>
        <p:spPr>
          <a:xfrm>
            <a:off x="3176702" y="5142498"/>
            <a:ext cx="433490" cy="4526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239" name="object 108"/>
          <p:cNvSpPr/>
          <p:nvPr/>
        </p:nvSpPr>
        <p:spPr>
          <a:xfrm>
            <a:off x="1796075" y="5147725"/>
            <a:ext cx="436281" cy="4094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 dirty="0">
              <a:latin typeface="+mj-lt"/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1156228" y="5664706"/>
            <a:ext cx="1507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marR="3810" algn="ctr"/>
            <a:r>
              <a:rPr lang="en-US" sz="1400" b="1" spc="-4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Microsoft YaHei UI"/>
              </a:rPr>
              <a:t>Adobe  Marketing</a:t>
            </a:r>
            <a:r>
              <a:rPr lang="en-US" sz="1400" b="1" spc="-79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Microsoft YaHei UI"/>
              </a:rPr>
              <a:t> </a:t>
            </a: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Microsoft YaHei UI"/>
              </a:rPr>
              <a:t>Cloud</a:t>
            </a:r>
          </a:p>
        </p:txBody>
      </p:sp>
      <p:sp>
        <p:nvSpPr>
          <p:cNvPr id="241" name="Rectangle 240"/>
          <p:cNvSpPr/>
          <p:nvPr/>
        </p:nvSpPr>
        <p:spPr>
          <a:xfrm>
            <a:off x="2531973" y="5676942"/>
            <a:ext cx="15452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288" algn="ctr"/>
            <a:r>
              <a:rPr lang="en-US" sz="1400" b="1" spc="-4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Microsoft YaHei UI"/>
              </a:rPr>
              <a:t>Adobe</a:t>
            </a:r>
            <a:r>
              <a:rPr lang="en-US" sz="1400" b="1" spc="-38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Microsoft YaHei UI"/>
              </a:rPr>
              <a:t> </a:t>
            </a:r>
            <a:r>
              <a:rPr lang="en-US" sz="1400" b="1" spc="-4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Microsoft YaHei UI"/>
              </a:rPr>
              <a:t>Experience</a:t>
            </a:r>
            <a:endParaRPr lang="en-US" sz="1400" b="1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cs typeface="Microsoft YaHei UI"/>
            </a:endParaRPr>
          </a:p>
          <a:p>
            <a:pPr marL="9525" algn="ctr"/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Microsoft YaHei UI"/>
              </a:rPr>
              <a:t>Manager</a:t>
            </a:r>
            <a:r>
              <a:rPr lang="en-US" sz="1400" b="1" spc="-83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Microsoft YaHei UI"/>
              </a:rPr>
              <a:t> </a:t>
            </a:r>
            <a:r>
              <a:rPr lang="en-US" sz="1400" b="1" spc="-4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Microsoft YaHei UI"/>
              </a:rPr>
              <a:t>(W-CMS)</a:t>
            </a:r>
            <a:endParaRPr lang="en-US" sz="1400" b="1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cs typeface="Microsoft YaHei UI"/>
            </a:endParaRPr>
          </a:p>
        </p:txBody>
      </p:sp>
      <p:sp>
        <p:nvSpPr>
          <p:cNvPr id="242" name="object 91"/>
          <p:cNvSpPr/>
          <p:nvPr/>
        </p:nvSpPr>
        <p:spPr>
          <a:xfrm>
            <a:off x="10611327" y="3827161"/>
            <a:ext cx="493547" cy="441914"/>
          </a:xfrm>
          <a:custGeom>
            <a:avLst/>
            <a:gdLst/>
            <a:ahLst/>
            <a:cxnLst/>
            <a:rect l="l" t="t" r="r" b="b"/>
            <a:pathLst>
              <a:path w="327659" h="345439">
                <a:moveTo>
                  <a:pt x="245745" y="163830"/>
                </a:moveTo>
                <a:lnTo>
                  <a:pt x="81915" y="163830"/>
                </a:lnTo>
                <a:lnTo>
                  <a:pt x="81915" y="345313"/>
                </a:lnTo>
                <a:lnTo>
                  <a:pt x="245745" y="345313"/>
                </a:lnTo>
                <a:lnTo>
                  <a:pt x="245745" y="163830"/>
                </a:lnTo>
                <a:close/>
              </a:path>
              <a:path w="327659" h="345439">
                <a:moveTo>
                  <a:pt x="163830" y="0"/>
                </a:moveTo>
                <a:lnTo>
                  <a:pt x="0" y="163830"/>
                </a:lnTo>
                <a:lnTo>
                  <a:pt x="327660" y="163830"/>
                </a:lnTo>
                <a:lnTo>
                  <a:pt x="16383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2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243" name="object 63"/>
          <p:cNvSpPr txBox="1"/>
          <p:nvPr/>
        </p:nvSpPr>
        <p:spPr>
          <a:xfrm>
            <a:off x="6467170" y="3362961"/>
            <a:ext cx="668984" cy="21544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sz="1400" spc="-4" dirty="0">
                <a:solidFill>
                  <a:srgbClr val="FFFFFF"/>
                </a:solidFill>
                <a:latin typeface="+mj-lt"/>
                <a:cs typeface="Arial"/>
              </a:rPr>
              <a:t>EN</a:t>
            </a:r>
            <a:r>
              <a:rPr lang="en-US" sz="1400" spc="-11" dirty="0">
                <a:solidFill>
                  <a:srgbClr val="FFFFFF"/>
                </a:solidFill>
                <a:latin typeface="+mj-lt"/>
                <a:cs typeface="Arial"/>
              </a:rPr>
              <a:t>G</a:t>
            </a:r>
            <a:r>
              <a:rPr lang="en-US" sz="1400" spc="-4" dirty="0">
                <a:solidFill>
                  <a:srgbClr val="FFFFFF"/>
                </a:solidFill>
                <a:latin typeface="+mj-lt"/>
                <a:cs typeface="Arial"/>
              </a:rPr>
              <a:t>A</a:t>
            </a:r>
            <a:r>
              <a:rPr lang="en-US" sz="1400" spc="-8" dirty="0">
                <a:solidFill>
                  <a:srgbClr val="FFFFFF"/>
                </a:solidFill>
                <a:latin typeface="+mj-lt"/>
                <a:cs typeface="Arial"/>
              </a:rPr>
              <a:t>G</a:t>
            </a:r>
            <a:r>
              <a:rPr lang="en-US" sz="1400" spc="-4" dirty="0">
                <a:solidFill>
                  <a:srgbClr val="FFFFFF"/>
                </a:solidFill>
                <a:latin typeface="+mj-lt"/>
                <a:cs typeface="Arial"/>
              </a:rPr>
              <a:t>E</a:t>
            </a:r>
            <a:endParaRPr lang="en-US" sz="1400" dirty="0">
              <a:latin typeface="+mj-lt"/>
              <a:cs typeface="Arial"/>
            </a:endParaRPr>
          </a:p>
        </p:txBody>
      </p:sp>
      <p:sp>
        <p:nvSpPr>
          <p:cNvPr id="244" name="object 61"/>
          <p:cNvSpPr txBox="1"/>
          <p:nvPr/>
        </p:nvSpPr>
        <p:spPr>
          <a:xfrm>
            <a:off x="4342908" y="3362961"/>
            <a:ext cx="360567" cy="21544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sz="1400" spc="-4" dirty="0">
                <a:solidFill>
                  <a:srgbClr val="FFFFFF"/>
                </a:solidFill>
                <a:latin typeface="+mj-lt"/>
                <a:cs typeface="Arial"/>
              </a:rPr>
              <a:t>B</a:t>
            </a:r>
            <a:r>
              <a:rPr lang="en-US" sz="1400" spc="-11" dirty="0">
                <a:solidFill>
                  <a:srgbClr val="FFFFFF"/>
                </a:solidFill>
                <a:latin typeface="+mj-lt"/>
                <a:cs typeface="Arial"/>
              </a:rPr>
              <a:t>U</a:t>
            </a:r>
            <a:r>
              <a:rPr lang="en-US" sz="1400" spc="-4" dirty="0">
                <a:solidFill>
                  <a:srgbClr val="FFFFFF"/>
                </a:solidFill>
                <a:latin typeface="+mj-lt"/>
                <a:cs typeface="Arial"/>
              </a:rPr>
              <a:t>Y</a:t>
            </a:r>
            <a:endParaRPr lang="en-US" sz="1400" dirty="0">
              <a:latin typeface="+mj-lt"/>
              <a:cs typeface="Arial"/>
            </a:endParaRPr>
          </a:p>
        </p:txBody>
      </p:sp>
      <p:sp>
        <p:nvSpPr>
          <p:cNvPr id="245" name="object 59"/>
          <p:cNvSpPr txBox="1"/>
          <p:nvPr/>
        </p:nvSpPr>
        <p:spPr>
          <a:xfrm>
            <a:off x="1820620" y="3362961"/>
            <a:ext cx="829361" cy="21544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sz="1400" spc="-4" dirty="0">
                <a:solidFill>
                  <a:srgbClr val="FFFFFF"/>
                </a:solidFill>
                <a:latin typeface="+mj-lt"/>
                <a:cs typeface="Arial"/>
              </a:rPr>
              <a:t>RESE</a:t>
            </a:r>
            <a:r>
              <a:rPr lang="en-US" sz="1400" spc="-8" dirty="0">
                <a:solidFill>
                  <a:srgbClr val="FFFFFF"/>
                </a:solidFill>
                <a:latin typeface="+mj-lt"/>
                <a:cs typeface="Arial"/>
              </a:rPr>
              <a:t>A</a:t>
            </a:r>
            <a:r>
              <a:rPr lang="en-US" sz="1400" spc="-4" dirty="0">
                <a:solidFill>
                  <a:srgbClr val="FFFFFF"/>
                </a:solidFill>
                <a:latin typeface="+mj-lt"/>
                <a:cs typeface="Arial"/>
              </a:rPr>
              <a:t>RCH</a:t>
            </a:r>
            <a:endParaRPr lang="en-US" sz="1400" dirty="0">
              <a:latin typeface="+mj-lt"/>
              <a:cs typeface="Arial"/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4342908" y="5792934"/>
            <a:ext cx="1593671" cy="482083"/>
          </a:xfrm>
          <a:prstGeom prst="rect">
            <a:avLst/>
          </a:prstGeom>
          <a:solidFill>
            <a:srgbClr val="4D4E52">
              <a:alpha val="27843"/>
            </a:srgbClr>
          </a:solidFill>
          <a:ln>
            <a:noFill/>
          </a:ln>
        </p:spPr>
        <p:txBody>
          <a:bodyPr wrap="square" lIns="0" tIns="0" rIns="0" bIns="0" rtlCol="0" anchor="ctr"/>
          <a:lstStyle/>
          <a:p>
            <a:pPr marL="252889" marR="246221" indent="117634" algn="ctr">
              <a:spcBef>
                <a:spcPts val="188"/>
              </a:spcBef>
            </a:pPr>
            <a:r>
              <a:rPr lang="en-US" sz="1200" dirty="0">
                <a:solidFill>
                  <a:srgbClr val="2D2D2A"/>
                </a:solidFill>
                <a:latin typeface="+mj-lt"/>
                <a:cs typeface="Arial"/>
              </a:rPr>
              <a:t>ACCOUNT  MA</a:t>
            </a:r>
            <a:r>
              <a:rPr lang="en-US" sz="1200" spc="-4" dirty="0">
                <a:solidFill>
                  <a:srgbClr val="2D2D2A"/>
                </a:solidFill>
                <a:latin typeface="+mj-lt"/>
                <a:cs typeface="Arial"/>
              </a:rPr>
              <a:t>N</a:t>
            </a:r>
            <a:r>
              <a:rPr lang="en-US" sz="1200" dirty="0">
                <a:solidFill>
                  <a:srgbClr val="2D2D2A"/>
                </a:solidFill>
                <a:latin typeface="+mj-lt"/>
                <a:cs typeface="Arial"/>
              </a:rPr>
              <a:t>A</a:t>
            </a:r>
            <a:r>
              <a:rPr lang="en-US" sz="1200" spc="4" dirty="0">
                <a:solidFill>
                  <a:srgbClr val="2D2D2A"/>
                </a:solidFill>
                <a:latin typeface="+mj-lt"/>
                <a:cs typeface="Arial"/>
              </a:rPr>
              <a:t>G</a:t>
            </a:r>
            <a:r>
              <a:rPr lang="en-US" sz="1200" dirty="0">
                <a:solidFill>
                  <a:srgbClr val="2D2D2A"/>
                </a:solidFill>
                <a:latin typeface="+mj-lt"/>
                <a:cs typeface="Arial"/>
              </a:rPr>
              <a:t>EMENT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6010307" y="5260697"/>
            <a:ext cx="1593671" cy="482083"/>
          </a:xfrm>
          <a:prstGeom prst="rect">
            <a:avLst/>
          </a:prstGeom>
          <a:solidFill>
            <a:srgbClr val="4D4E52">
              <a:alpha val="27843"/>
            </a:srgbClr>
          </a:solidFill>
          <a:ln>
            <a:noFill/>
          </a:ln>
        </p:spPr>
        <p:txBody>
          <a:bodyPr wrap="square" lIns="0" tIns="0" rIns="0" bIns="0" rtlCol="0" anchor="ctr"/>
          <a:lstStyle/>
          <a:p>
            <a:pPr algn="ctr">
              <a:spcBef>
                <a:spcPts val="521"/>
              </a:spcBef>
            </a:pPr>
            <a:r>
              <a:rPr lang="en-US" sz="1200" spc="-4" dirty="0">
                <a:solidFill>
                  <a:srgbClr val="2D2D2A"/>
                </a:solidFill>
                <a:latin typeface="+mj-lt"/>
                <a:cs typeface="Arial"/>
              </a:rPr>
              <a:t>SUPPORT</a:t>
            </a:r>
            <a:endParaRPr lang="en-US" sz="1200" dirty="0">
              <a:solidFill>
                <a:srgbClr val="2D2D2A"/>
              </a:solidFill>
              <a:latin typeface="+mj-lt"/>
              <a:cs typeface="Arial"/>
            </a:endParaRPr>
          </a:p>
        </p:txBody>
      </p:sp>
      <p:sp>
        <p:nvSpPr>
          <p:cNvPr id="248" name="Rectangle 247"/>
          <p:cNvSpPr/>
          <p:nvPr/>
        </p:nvSpPr>
        <p:spPr>
          <a:xfrm>
            <a:off x="6010307" y="5780946"/>
            <a:ext cx="1593671" cy="482083"/>
          </a:xfrm>
          <a:prstGeom prst="rect">
            <a:avLst/>
          </a:prstGeom>
          <a:solidFill>
            <a:srgbClr val="4D4E52">
              <a:alpha val="27843"/>
            </a:srgbClr>
          </a:solidFill>
          <a:ln>
            <a:noFill/>
          </a:ln>
        </p:spPr>
        <p:txBody>
          <a:bodyPr wrap="square" lIns="0" tIns="0" rIns="0" bIns="0" rtlCol="0" anchor="ctr"/>
          <a:lstStyle/>
          <a:p>
            <a:pPr marL="257651" marR="251936" indent="4286" algn="ctr">
              <a:spcBef>
                <a:spcPts val="188"/>
              </a:spcBef>
            </a:pPr>
            <a:r>
              <a:rPr lang="en-US" sz="1200" dirty="0">
                <a:solidFill>
                  <a:srgbClr val="2D2D2A"/>
                </a:solidFill>
                <a:latin typeface="+mj-lt"/>
                <a:cs typeface="Arial"/>
              </a:rPr>
              <a:t>ORDERING</a:t>
            </a:r>
            <a:r>
              <a:rPr lang="en-US" sz="1200" spc="-83" dirty="0">
                <a:solidFill>
                  <a:srgbClr val="2D2D2A"/>
                </a:solidFill>
                <a:latin typeface="+mj-lt"/>
                <a:cs typeface="Arial"/>
              </a:rPr>
              <a:t> </a:t>
            </a:r>
            <a:r>
              <a:rPr lang="en-US" sz="1200" dirty="0">
                <a:solidFill>
                  <a:srgbClr val="2D2D2A"/>
                </a:solidFill>
                <a:latin typeface="+mj-lt"/>
                <a:cs typeface="Arial"/>
              </a:rPr>
              <a:t>&amp;  </a:t>
            </a:r>
            <a:r>
              <a:rPr lang="en-US" sz="1200" spc="-8" dirty="0">
                <a:solidFill>
                  <a:srgbClr val="2D2D2A"/>
                </a:solidFill>
                <a:latin typeface="+mj-lt"/>
                <a:cs typeface="Arial"/>
              </a:rPr>
              <a:t>C</a:t>
            </a:r>
            <a:r>
              <a:rPr lang="en-US" sz="1200" dirty="0">
                <a:solidFill>
                  <a:srgbClr val="2D2D2A"/>
                </a:solidFill>
                <a:latin typeface="+mj-lt"/>
                <a:cs typeface="Arial"/>
              </a:rPr>
              <a:t>OM</a:t>
            </a:r>
            <a:r>
              <a:rPr lang="en-US" sz="1200" spc="4" dirty="0">
                <a:solidFill>
                  <a:srgbClr val="2D2D2A"/>
                </a:solidFill>
                <a:latin typeface="+mj-lt"/>
                <a:cs typeface="Arial"/>
              </a:rPr>
              <a:t>M</a:t>
            </a:r>
            <a:r>
              <a:rPr lang="en-US" sz="1200" dirty="0">
                <a:solidFill>
                  <a:srgbClr val="2D2D2A"/>
                </a:solidFill>
                <a:latin typeface="+mj-lt"/>
                <a:cs typeface="Arial"/>
              </a:rPr>
              <a:t>ERCE</a:t>
            </a:r>
          </a:p>
        </p:txBody>
      </p:sp>
      <p:sp>
        <p:nvSpPr>
          <p:cNvPr id="249" name="object 95"/>
          <p:cNvSpPr txBox="1"/>
          <p:nvPr/>
        </p:nvSpPr>
        <p:spPr>
          <a:xfrm>
            <a:off x="7787338" y="5010193"/>
            <a:ext cx="208707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algn="ctr"/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cs typeface="Arial"/>
              </a:rPr>
              <a:t>OMNI-CHANNEL RUNTIME</a:t>
            </a:r>
          </a:p>
        </p:txBody>
      </p:sp>
    </p:spTree>
    <p:extLst>
      <p:ext uri="{BB962C8B-B14F-4D97-AF65-F5344CB8AC3E}">
        <p14:creationId xmlns:p14="http://schemas.microsoft.com/office/powerpoint/2010/main" val="3370937505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685800"/>
            <a:ext cx="103632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latin typeface="Calibri bold" panose="020F0702030404030204" pitchFamily="34" charset="0"/>
              </a:rPr>
              <a:t>VirtusaPolaris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latin typeface="Calibri bold" panose="020F0702030404030204" pitchFamily="34" charset="0"/>
              </a:rPr>
              <a:t>’ Digital portfolio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12192000" cy="4572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524000"/>
            <a:ext cx="12192000" cy="228600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6946703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At Vodafone, </a:t>
            </a:r>
            <a:r>
              <a:rPr lang="en-GB" b="1" dirty="0" err="1">
                <a:solidFill>
                  <a:schemeClr val="bg2">
                    <a:lumMod val="25000"/>
                  </a:schemeClr>
                </a:solidFill>
              </a:rPr>
              <a:t>Virtusa</a:t>
            </a:r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 helped rationalize their technology, develop a unified customer experience and implement automation for their </a:t>
            </a:r>
            <a:r>
              <a:rPr lang="en-GB" b="1" dirty="0" err="1">
                <a:solidFill>
                  <a:schemeClr val="bg2">
                    <a:lumMod val="25000"/>
                  </a:schemeClr>
                </a:solidFill>
              </a:rPr>
              <a:t>OnePortal</a:t>
            </a:r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 initiative 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CEM I Success Stories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077953" y="1190964"/>
            <a:ext cx="4090933" cy="5084414"/>
            <a:chOff x="457199" y="789993"/>
            <a:chExt cx="3281267" cy="4107478"/>
          </a:xfrm>
          <a:effectLst/>
        </p:grpSpPr>
        <p:sp>
          <p:nvSpPr>
            <p:cNvPr id="17" name="Rectangle 16"/>
            <p:cNvSpPr/>
            <p:nvPr/>
          </p:nvSpPr>
          <p:spPr>
            <a:xfrm>
              <a:off x="457199" y="789993"/>
              <a:ext cx="3281266" cy="4107478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7199" y="789993"/>
              <a:ext cx="3219062" cy="1604864"/>
            </a:xfrm>
            <a:prstGeom prst="rect">
              <a:avLst/>
            </a:prstGeom>
            <a:solidFill>
              <a:srgbClr val="D92028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7199" y="789993"/>
              <a:ext cx="2653496" cy="160486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199" y="2475892"/>
              <a:ext cx="1654109" cy="111334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7199" y="3607894"/>
              <a:ext cx="1601756" cy="119632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67216" y="2475892"/>
              <a:ext cx="1571250" cy="2421579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8554562" y="1905267"/>
            <a:ext cx="3240000" cy="358113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88788" y="1557122"/>
            <a:ext cx="3240000" cy="3929278"/>
            <a:chOff x="5029200" y="1557122"/>
            <a:chExt cx="3240000" cy="3929278"/>
          </a:xfrm>
        </p:grpSpPr>
        <p:sp>
          <p:nvSpPr>
            <p:cNvPr id="33" name="Rectangle 32"/>
            <p:cNvSpPr/>
            <p:nvPr/>
          </p:nvSpPr>
          <p:spPr>
            <a:xfrm>
              <a:off x="5029200" y="1960007"/>
              <a:ext cx="3240000" cy="35263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err="1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258174" y="2102656"/>
              <a:ext cx="2782051" cy="19389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Clr>
                  <a:srgbClr val="F37021"/>
                </a:buClr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Improve and unify customer experience </a:t>
              </a:r>
            </a:p>
            <a:p>
              <a:pPr marL="171450" indent="-171450">
                <a:lnSpc>
                  <a:spcPct val="150000"/>
                </a:lnSpc>
                <a:buClr>
                  <a:srgbClr val="F37021"/>
                </a:buClr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Rationalize disparate portal technologies  </a:t>
              </a:r>
            </a:p>
            <a:p>
              <a:pPr marL="171450" indent="-171450">
                <a:lnSpc>
                  <a:spcPct val="150000"/>
                </a:lnSpc>
                <a:buClr>
                  <a:srgbClr val="F37021"/>
                </a:buClr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Reduce cycle time through automation </a:t>
              </a: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5029200" y="1557122"/>
              <a:ext cx="3240000" cy="444085"/>
            </a:xfrm>
            <a:prstGeom prst="roundRect">
              <a:avLst>
                <a:gd name="adj" fmla="val 0"/>
              </a:avLst>
            </a:prstGeom>
            <a:solidFill>
              <a:srgbClr val="F3702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9144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Key Objectives </a:t>
              </a:r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8558808" y="1557123"/>
            <a:ext cx="3240000" cy="444085"/>
          </a:xfrm>
          <a:prstGeom prst="roundRect">
            <a:avLst>
              <a:gd name="adj" fmla="val 0"/>
            </a:avLst>
          </a:prstGeom>
          <a:solidFill>
            <a:srgbClr val="F3702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91440" rIns="0" bIns="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</a:rPr>
              <a:t>Key Capabilities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915075" y="2194288"/>
            <a:ext cx="2590800" cy="307776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171450" indent="-171450">
              <a:lnSpc>
                <a:spcPts val="2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Global products</a:t>
            </a:r>
          </a:p>
          <a:p>
            <a:pPr marL="171450" indent="-171450">
              <a:lnSpc>
                <a:spcPts val="2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Quote to Order</a:t>
            </a:r>
          </a:p>
          <a:p>
            <a:pPr marL="171450" indent="-171450">
              <a:lnSpc>
                <a:spcPts val="2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Billing</a:t>
            </a:r>
          </a:p>
          <a:p>
            <a:pPr marL="171450" indent="-171450">
              <a:lnSpc>
                <a:spcPts val="2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Analytic, reporting &amp; dashboards</a:t>
            </a:r>
          </a:p>
          <a:p>
            <a:pPr marL="171450" indent="-171450">
              <a:lnSpc>
                <a:spcPts val="2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Online self care</a:t>
            </a:r>
          </a:p>
          <a:p>
            <a:pPr marL="171450" indent="-171450">
              <a:lnSpc>
                <a:spcPts val="2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Online assistance</a:t>
            </a:r>
          </a:p>
          <a:p>
            <a:pPr marL="171450" indent="-171450">
              <a:lnSpc>
                <a:spcPts val="2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Mobile</a:t>
            </a:r>
          </a:p>
          <a:p>
            <a:pPr marL="171450" indent="-171450">
              <a:lnSpc>
                <a:spcPts val="2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Search</a:t>
            </a:r>
          </a:p>
          <a:p>
            <a:pPr marL="171450" indent="-171450">
              <a:lnSpc>
                <a:spcPts val="2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Personalization </a:t>
            </a:r>
          </a:p>
          <a:p>
            <a:pPr marL="171450" indent="-171450">
              <a:lnSpc>
                <a:spcPts val="2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Monitoring </a:t>
            </a:r>
          </a:p>
          <a:p>
            <a:pPr marL="171450" indent="-171450">
              <a:lnSpc>
                <a:spcPts val="2000"/>
              </a:lnSpc>
              <a:buClr>
                <a:srgbClr val="F3702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Portal security</a:t>
            </a:r>
          </a:p>
        </p:txBody>
      </p:sp>
    </p:spTree>
    <p:extLst>
      <p:ext uri="{BB962C8B-B14F-4D97-AF65-F5344CB8AC3E}">
        <p14:creationId xmlns:p14="http://schemas.microsoft.com/office/powerpoint/2010/main" val="2497333829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Vodafone one portal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CEM I Success Stories</a:t>
            </a:r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9845906" y="979870"/>
            <a:ext cx="3715919" cy="1160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57200" y="966530"/>
            <a:ext cx="11201400" cy="127883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+mj-lt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57644" y="1402764"/>
            <a:ext cx="10515599" cy="1077218"/>
          </a:xfrm>
          <a:prstGeom prst="rect">
            <a:avLst/>
          </a:prstGeom>
          <a:noFill/>
        </p:spPr>
        <p:txBody>
          <a:bodyPr wrap="square" lIns="0" tIns="0" rIns="0" bIns="0" numCol="2" spcCol="720000" rtlCol="0">
            <a:spAutoFit/>
          </a:bodyPr>
          <a:lstStyle/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Delivered a unified &amp; consistence customer experience while driving down cost and time to market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Consolidated multiple portals &amp; processes into one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2"/>
              </a:solidFill>
            </a:endParaRP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2"/>
              </a:solidFill>
            </a:endParaRP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Enhanced Self Service capabilities while making the user journey more intuitive. 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Faster and easy to enhance due to scalable architecture </a:t>
            </a:r>
          </a:p>
        </p:txBody>
      </p:sp>
      <p:sp>
        <p:nvSpPr>
          <p:cNvPr id="104" name="Rounded Rectangle 103"/>
          <p:cNvSpPr/>
          <p:nvPr/>
        </p:nvSpPr>
        <p:spPr bwMode="auto">
          <a:xfrm>
            <a:off x="457200" y="751896"/>
            <a:ext cx="11201400" cy="416379"/>
          </a:xfrm>
          <a:prstGeom prst="roundRect">
            <a:avLst>
              <a:gd name="adj" fmla="val 0"/>
            </a:avLst>
          </a:prstGeom>
          <a:solidFill>
            <a:srgbClr val="F3702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91440" rIns="0" bIns="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FFFF"/>
                </a:solidFill>
              </a:rPr>
              <a:t>Business Outcomes</a:t>
            </a:r>
          </a:p>
        </p:txBody>
      </p:sp>
      <p:sp>
        <p:nvSpPr>
          <p:cNvPr id="105" name="Rounded Rectangle 104"/>
          <p:cNvSpPr/>
          <p:nvPr/>
        </p:nvSpPr>
        <p:spPr>
          <a:xfrm>
            <a:off x="2485069" y="3173537"/>
            <a:ext cx="8718489" cy="1391424"/>
          </a:xfrm>
          <a:prstGeom prst="roundRect">
            <a:avLst>
              <a:gd name="adj" fmla="val 3818"/>
            </a:avLst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algn="ctr" defTabSz="685800">
              <a:defRPr/>
            </a:pPr>
            <a:endParaRPr lang="en-GB" sz="788" kern="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323104" y="3189944"/>
            <a:ext cx="2705535" cy="3000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350" kern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Enterprise Portal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1095673" y="4680673"/>
            <a:ext cx="3365946" cy="583424"/>
          </a:xfrm>
          <a:prstGeom prst="roundRect">
            <a:avLst>
              <a:gd name="adj" fmla="val 8731"/>
            </a:avLst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algn="ctr" defTabSz="685800">
              <a:defRPr/>
            </a:pPr>
            <a:endParaRPr lang="en-GB" sz="800" kern="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404621" y="4793605"/>
            <a:ext cx="286387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4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J2EE Application Server</a:t>
            </a:r>
          </a:p>
        </p:txBody>
      </p:sp>
      <p:sp>
        <p:nvSpPr>
          <p:cNvPr id="109" name="Flowchart: Magnetic Disk 105"/>
          <p:cNvSpPr/>
          <p:nvPr/>
        </p:nvSpPr>
        <p:spPr>
          <a:xfrm>
            <a:off x="7498843" y="5626323"/>
            <a:ext cx="1077384" cy="775754"/>
          </a:xfrm>
          <a:prstGeom prst="flowChartMagneticDisk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GB" sz="1400" kern="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1088135" y="5626315"/>
            <a:ext cx="5877753" cy="246221"/>
          </a:xfrm>
          <a:prstGeom prst="roundRect">
            <a:avLst/>
          </a:prstGeom>
          <a:solidFill>
            <a:srgbClr val="5E275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r>
              <a:rPr lang="en-GB" sz="900" kern="0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WebMethods</a:t>
            </a:r>
            <a:r>
              <a:rPr lang="en-GB" sz="9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Integration Services</a:t>
            </a:r>
          </a:p>
        </p:txBody>
      </p:sp>
      <p:sp>
        <p:nvSpPr>
          <p:cNvPr id="131" name="Flowchart: Magnetic Disk 41"/>
          <p:cNvSpPr/>
          <p:nvPr/>
        </p:nvSpPr>
        <p:spPr>
          <a:xfrm>
            <a:off x="8832645" y="5626323"/>
            <a:ext cx="1055610" cy="775754"/>
          </a:xfrm>
          <a:prstGeom prst="flowChartMagneticDisk">
            <a:avLst/>
          </a:prstGeom>
          <a:solidFill>
            <a:srgbClr val="5E275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GB" sz="1000" kern="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2" name="Rounded Rectangle 131"/>
          <p:cNvSpPr>
            <a:spLocks noChangeArrowheads="1"/>
          </p:cNvSpPr>
          <p:nvPr/>
        </p:nvSpPr>
        <p:spPr bwMode="auto">
          <a:xfrm>
            <a:off x="1191957" y="5189053"/>
            <a:ext cx="3193138" cy="339784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0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B2B Portal Business Logic  (SOAP Web Services)</a:t>
            </a:r>
          </a:p>
        </p:txBody>
      </p:sp>
      <p:sp>
        <p:nvSpPr>
          <p:cNvPr id="133" name="Flowchart: Magnetic Disk 108"/>
          <p:cNvSpPr/>
          <p:nvPr/>
        </p:nvSpPr>
        <p:spPr>
          <a:xfrm>
            <a:off x="10144392" y="5601806"/>
            <a:ext cx="1059166" cy="775754"/>
          </a:xfrm>
          <a:prstGeom prst="flowChartMagneticDisk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GB" sz="1000" kern="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4" name="Rounded Rectangle 133"/>
          <p:cNvSpPr>
            <a:spLocks noChangeArrowheads="1"/>
          </p:cNvSpPr>
          <p:nvPr/>
        </p:nvSpPr>
        <p:spPr bwMode="auto">
          <a:xfrm>
            <a:off x="8261923" y="4193484"/>
            <a:ext cx="1375650" cy="31247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Portal &amp; User Admin</a:t>
            </a:r>
          </a:p>
        </p:txBody>
      </p:sp>
      <p:sp>
        <p:nvSpPr>
          <p:cNvPr id="135" name="Rounded Rectangle 134"/>
          <p:cNvSpPr>
            <a:spLocks noChangeArrowheads="1"/>
          </p:cNvSpPr>
          <p:nvPr/>
        </p:nvSpPr>
        <p:spPr bwMode="auto">
          <a:xfrm>
            <a:off x="9735445" y="4193484"/>
            <a:ext cx="1375650" cy="31247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Security &amp; Policy</a:t>
            </a:r>
          </a:p>
        </p:txBody>
      </p:sp>
      <p:sp>
        <p:nvSpPr>
          <p:cNvPr id="136" name="Rounded Rectangle 135"/>
          <p:cNvSpPr>
            <a:spLocks noChangeArrowheads="1"/>
          </p:cNvSpPr>
          <p:nvPr/>
        </p:nvSpPr>
        <p:spPr bwMode="auto">
          <a:xfrm>
            <a:off x="7763031" y="3853628"/>
            <a:ext cx="1620000" cy="288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Notifications</a:t>
            </a:r>
          </a:p>
        </p:txBody>
      </p:sp>
      <p:sp>
        <p:nvSpPr>
          <p:cNvPr id="137" name="Rounded Rectangle 136"/>
          <p:cNvSpPr>
            <a:spLocks noChangeArrowheads="1"/>
          </p:cNvSpPr>
          <p:nvPr/>
        </p:nvSpPr>
        <p:spPr bwMode="auto">
          <a:xfrm>
            <a:off x="9482177" y="3854954"/>
            <a:ext cx="1620000" cy="288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My Contacts</a:t>
            </a:r>
          </a:p>
        </p:txBody>
      </p:sp>
      <p:sp>
        <p:nvSpPr>
          <p:cNvPr id="138" name="Rounded Rectangle 137"/>
          <p:cNvSpPr>
            <a:spLocks noChangeArrowheads="1"/>
          </p:cNvSpPr>
          <p:nvPr/>
        </p:nvSpPr>
        <p:spPr bwMode="auto">
          <a:xfrm>
            <a:off x="5303169" y="4193484"/>
            <a:ext cx="1387364" cy="31247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MIS &amp; </a:t>
            </a:r>
            <a:r>
              <a:rPr lang="en-GB" sz="700" b="1" kern="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Perf</a:t>
            </a: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Reporting</a:t>
            </a:r>
          </a:p>
        </p:txBody>
      </p:sp>
      <p:sp>
        <p:nvSpPr>
          <p:cNvPr id="139" name="Rounded Rectangle 138"/>
          <p:cNvSpPr>
            <a:spLocks noChangeArrowheads="1"/>
          </p:cNvSpPr>
          <p:nvPr/>
        </p:nvSpPr>
        <p:spPr bwMode="auto">
          <a:xfrm>
            <a:off x="6788403" y="4193484"/>
            <a:ext cx="1375650" cy="31247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Web</a:t>
            </a:r>
          </a:p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Analytics</a:t>
            </a:r>
          </a:p>
        </p:txBody>
      </p:sp>
      <p:sp>
        <p:nvSpPr>
          <p:cNvPr id="140" name="Rounded Rectangle 139"/>
          <p:cNvSpPr>
            <a:spLocks noChangeArrowheads="1"/>
          </p:cNvSpPr>
          <p:nvPr/>
        </p:nvSpPr>
        <p:spPr bwMode="auto">
          <a:xfrm>
            <a:off x="3817935" y="4193484"/>
            <a:ext cx="1387364" cy="31247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Drag &amp; Drop</a:t>
            </a:r>
          </a:p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Page Creation</a:t>
            </a:r>
          </a:p>
        </p:txBody>
      </p:sp>
      <p:sp>
        <p:nvSpPr>
          <p:cNvPr id="141" name="Rounded Rectangle 140"/>
          <p:cNvSpPr>
            <a:spLocks noChangeArrowheads="1"/>
          </p:cNvSpPr>
          <p:nvPr/>
        </p:nvSpPr>
        <p:spPr bwMode="auto">
          <a:xfrm>
            <a:off x="2605591" y="4193484"/>
            <a:ext cx="1114474" cy="31247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Caching</a:t>
            </a:r>
          </a:p>
        </p:txBody>
      </p:sp>
      <p:sp>
        <p:nvSpPr>
          <p:cNvPr id="142" name="Rounded Rectangle 141"/>
          <p:cNvSpPr>
            <a:spLocks noChangeArrowheads="1"/>
          </p:cNvSpPr>
          <p:nvPr/>
        </p:nvSpPr>
        <p:spPr bwMode="auto">
          <a:xfrm>
            <a:off x="6043885" y="3853628"/>
            <a:ext cx="1620000" cy="288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Login and Profile Management</a:t>
            </a:r>
          </a:p>
        </p:txBody>
      </p:sp>
      <p:sp>
        <p:nvSpPr>
          <p:cNvPr id="143" name="Rounded Rectangle 142"/>
          <p:cNvSpPr>
            <a:spLocks noChangeArrowheads="1"/>
          </p:cNvSpPr>
          <p:nvPr/>
        </p:nvSpPr>
        <p:spPr bwMode="auto">
          <a:xfrm>
            <a:off x="4324738" y="3853628"/>
            <a:ext cx="1620000" cy="288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Personalisation</a:t>
            </a:r>
          </a:p>
        </p:txBody>
      </p:sp>
      <p:sp>
        <p:nvSpPr>
          <p:cNvPr id="144" name="Rounded Rectangle 143"/>
          <p:cNvSpPr>
            <a:spLocks noChangeArrowheads="1"/>
          </p:cNvSpPr>
          <p:nvPr/>
        </p:nvSpPr>
        <p:spPr bwMode="auto">
          <a:xfrm>
            <a:off x="2605591" y="3853628"/>
            <a:ext cx="1620000" cy="288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Product Brochures</a:t>
            </a:r>
          </a:p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(Managed Content)</a:t>
            </a:r>
          </a:p>
        </p:txBody>
      </p:sp>
      <p:sp>
        <p:nvSpPr>
          <p:cNvPr id="145" name="Rounded Rectangle 144"/>
          <p:cNvSpPr>
            <a:spLocks noChangeArrowheads="1"/>
          </p:cNvSpPr>
          <p:nvPr/>
        </p:nvSpPr>
        <p:spPr bwMode="auto">
          <a:xfrm>
            <a:off x="7770510" y="3514504"/>
            <a:ext cx="1620000" cy="288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Online Self Service</a:t>
            </a:r>
          </a:p>
        </p:txBody>
      </p:sp>
      <p:sp>
        <p:nvSpPr>
          <p:cNvPr id="146" name="Rounded Rectangle 145"/>
          <p:cNvSpPr>
            <a:spLocks noChangeArrowheads="1"/>
          </p:cNvSpPr>
          <p:nvPr/>
        </p:nvSpPr>
        <p:spPr bwMode="auto">
          <a:xfrm>
            <a:off x="9489656" y="3515830"/>
            <a:ext cx="1620000" cy="288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Assure</a:t>
            </a:r>
          </a:p>
        </p:txBody>
      </p:sp>
      <p:sp>
        <p:nvSpPr>
          <p:cNvPr id="147" name="Rounded Rectangle 146"/>
          <p:cNvSpPr>
            <a:spLocks noChangeArrowheads="1"/>
          </p:cNvSpPr>
          <p:nvPr/>
        </p:nvSpPr>
        <p:spPr bwMode="auto">
          <a:xfrm>
            <a:off x="6051364" y="3514504"/>
            <a:ext cx="1620000" cy="288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Wholesale Order Capture </a:t>
            </a:r>
          </a:p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and Tracking</a:t>
            </a:r>
          </a:p>
        </p:txBody>
      </p:sp>
      <p:sp>
        <p:nvSpPr>
          <p:cNvPr id="148" name="Rounded Rectangle 147"/>
          <p:cNvSpPr>
            <a:spLocks noChangeArrowheads="1"/>
          </p:cNvSpPr>
          <p:nvPr/>
        </p:nvSpPr>
        <p:spPr bwMode="auto">
          <a:xfrm>
            <a:off x="4332217" y="3514504"/>
            <a:ext cx="1620000" cy="288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Ethernet Order Capture and Tracking</a:t>
            </a:r>
          </a:p>
        </p:txBody>
      </p:sp>
      <p:sp>
        <p:nvSpPr>
          <p:cNvPr id="149" name="Rounded Rectangle 148"/>
          <p:cNvSpPr>
            <a:spLocks noChangeArrowheads="1"/>
          </p:cNvSpPr>
          <p:nvPr/>
        </p:nvSpPr>
        <p:spPr bwMode="auto">
          <a:xfrm>
            <a:off x="2613070" y="3514504"/>
            <a:ext cx="1620000" cy="2880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Quotes</a:t>
            </a:r>
          </a:p>
        </p:txBody>
      </p:sp>
      <p:sp>
        <p:nvSpPr>
          <p:cNvPr id="150" name="Rounded Rectangle 149"/>
          <p:cNvSpPr/>
          <p:nvPr/>
        </p:nvSpPr>
        <p:spPr>
          <a:xfrm>
            <a:off x="1110848" y="3173537"/>
            <a:ext cx="1248027" cy="1391424"/>
          </a:xfrm>
          <a:prstGeom prst="roundRect">
            <a:avLst>
              <a:gd name="adj" fmla="val 5515"/>
            </a:avLst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algn="ctr" defTabSz="685800">
              <a:defRPr/>
            </a:pPr>
            <a:endParaRPr lang="en-GB" sz="1350" kern="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1" name="Flowchart: Magnetic Disk 105"/>
          <p:cNvSpPr/>
          <p:nvPr/>
        </p:nvSpPr>
        <p:spPr>
          <a:xfrm>
            <a:off x="1113116" y="5927508"/>
            <a:ext cx="869197" cy="342707"/>
          </a:xfrm>
          <a:prstGeom prst="flowChartMagneticDisk">
            <a:avLst/>
          </a:prstGeom>
          <a:solidFill>
            <a:srgbClr val="5E275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GB" sz="800" kern="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1148347" y="5962399"/>
            <a:ext cx="74344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GB" sz="800" kern="0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Minuco</a:t>
            </a:r>
            <a:r>
              <a:rPr lang="en-GB" sz="8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algn="ctr" defTabSz="685800">
              <a:defRPr/>
            </a:pPr>
            <a:r>
              <a:rPr lang="en-GB" sz="8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SOX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6027027" y="5916737"/>
            <a:ext cx="636002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GB" sz="8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TOP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6647887" y="5995752"/>
            <a:ext cx="636002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GB" sz="8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Mozart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7415077" y="5902915"/>
            <a:ext cx="121134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9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Application Data (Oracle 11g DB)</a:t>
            </a:r>
          </a:p>
        </p:txBody>
      </p:sp>
      <p:sp>
        <p:nvSpPr>
          <p:cNvPr id="156" name="Rounded Rectangle 155"/>
          <p:cNvSpPr>
            <a:spLocks noChangeArrowheads="1"/>
          </p:cNvSpPr>
          <p:nvPr/>
        </p:nvSpPr>
        <p:spPr bwMode="auto">
          <a:xfrm>
            <a:off x="1217891" y="3527510"/>
            <a:ext cx="1002015" cy="21439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Policy Configurations</a:t>
            </a:r>
          </a:p>
        </p:txBody>
      </p:sp>
      <p:sp>
        <p:nvSpPr>
          <p:cNvPr id="157" name="Rounded Rectangle 156"/>
          <p:cNvSpPr>
            <a:spLocks noChangeArrowheads="1"/>
          </p:cNvSpPr>
          <p:nvPr/>
        </p:nvSpPr>
        <p:spPr bwMode="auto">
          <a:xfrm>
            <a:off x="1217892" y="3782238"/>
            <a:ext cx="1002015" cy="21439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User Administration</a:t>
            </a:r>
          </a:p>
        </p:txBody>
      </p:sp>
      <p:sp>
        <p:nvSpPr>
          <p:cNvPr id="158" name="Rounded Rectangle 157"/>
          <p:cNvSpPr>
            <a:spLocks noChangeArrowheads="1"/>
          </p:cNvSpPr>
          <p:nvPr/>
        </p:nvSpPr>
        <p:spPr bwMode="auto">
          <a:xfrm>
            <a:off x="1217892" y="4036966"/>
            <a:ext cx="1002015" cy="21439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Virtualised User Store</a:t>
            </a:r>
          </a:p>
        </p:txBody>
      </p:sp>
      <p:sp>
        <p:nvSpPr>
          <p:cNvPr id="159" name="Rounded Rectangle 158"/>
          <p:cNvSpPr>
            <a:spLocks noChangeArrowheads="1"/>
          </p:cNvSpPr>
          <p:nvPr/>
        </p:nvSpPr>
        <p:spPr bwMode="auto">
          <a:xfrm>
            <a:off x="1217892" y="4291695"/>
            <a:ext cx="1004816" cy="21439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7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User Store</a:t>
            </a:r>
          </a:p>
        </p:txBody>
      </p:sp>
      <p:grpSp>
        <p:nvGrpSpPr>
          <p:cNvPr id="160" name="Group 159"/>
          <p:cNvGrpSpPr/>
          <p:nvPr/>
        </p:nvGrpSpPr>
        <p:grpSpPr>
          <a:xfrm>
            <a:off x="8077800" y="4656274"/>
            <a:ext cx="3182079" cy="599153"/>
            <a:chOff x="5990528" y="4082555"/>
            <a:chExt cx="2882935" cy="870579"/>
          </a:xfrm>
        </p:grpSpPr>
        <p:sp>
          <p:nvSpPr>
            <p:cNvPr id="161" name="Rounded Rectangle 160"/>
            <p:cNvSpPr/>
            <p:nvPr/>
          </p:nvSpPr>
          <p:spPr>
            <a:xfrm>
              <a:off x="6932863" y="4105409"/>
              <a:ext cx="929986" cy="847725"/>
            </a:xfrm>
            <a:prstGeom prst="roundRect">
              <a:avLst>
                <a:gd name="adj" fmla="val 8195"/>
              </a:avLst>
            </a:prstGeom>
            <a:pattFill prst="pct70">
              <a:fgClr>
                <a:srgbClr val="E60000"/>
              </a:fgClr>
              <a:bgClr>
                <a:srgbClr val="FFFFFF"/>
              </a:bgClr>
            </a:patt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r>
                <a:rPr lang="en-GB" sz="800" kern="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</a:rPr>
                <a:t>GCF Portal (Closure)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7967193" y="4105408"/>
              <a:ext cx="906270" cy="2906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 defTabSz="685800">
                <a:defRPr/>
              </a:pPr>
              <a:endParaRPr lang="en-GB" sz="7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163" name="Group 162"/>
            <p:cNvGrpSpPr/>
            <p:nvPr/>
          </p:nvGrpSpPr>
          <p:grpSpPr>
            <a:xfrm>
              <a:off x="5990528" y="4082555"/>
              <a:ext cx="2076486" cy="870579"/>
              <a:chOff x="6392299" y="2922576"/>
              <a:chExt cx="2076486" cy="870579"/>
            </a:xfrm>
          </p:grpSpPr>
          <p:sp>
            <p:nvSpPr>
              <p:cNvPr id="165" name="Rounded Rectangle 164"/>
              <p:cNvSpPr/>
              <p:nvPr/>
            </p:nvSpPr>
            <p:spPr>
              <a:xfrm>
                <a:off x="6392299" y="2945430"/>
                <a:ext cx="901748" cy="847725"/>
              </a:xfrm>
              <a:prstGeom prst="roundRect">
                <a:avLst>
                  <a:gd name="adj" fmla="val 9607"/>
                </a:avLst>
              </a:prstGeom>
              <a:pattFill prst="pct70">
                <a:fgClr>
                  <a:srgbClr val="E60000"/>
                </a:fgClr>
                <a:bgClr>
                  <a:srgbClr val="FFFFFF"/>
                </a:bgClr>
              </a:patt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>
                  <a:defRPr/>
                </a:pPr>
                <a:r>
                  <a:rPr lang="en-GB" sz="800" kern="0" dirty="0">
                    <a:solidFill>
                      <a:srgbClr val="FFFFFF"/>
                    </a:solidFill>
                    <a:latin typeface="Calibri" charset="0"/>
                    <a:ea typeface="Calibri" charset="0"/>
                    <a:cs typeface="Calibri" charset="0"/>
                  </a:rPr>
                  <a:t>PHP Portal</a:t>
                </a:r>
              </a:p>
              <a:p>
                <a:pPr algn="ctr" defTabSz="685800">
                  <a:defRPr/>
                </a:pPr>
                <a:r>
                  <a:rPr lang="en-GB" sz="800" kern="0" dirty="0">
                    <a:solidFill>
                      <a:srgbClr val="FFFFFF"/>
                    </a:solidFill>
                    <a:latin typeface="Calibri" charset="0"/>
                    <a:ea typeface="Calibri" charset="0"/>
                    <a:cs typeface="Calibri" charset="0"/>
                  </a:rPr>
                  <a:t>(Closure)</a:t>
                </a: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7319436" y="2922576"/>
                <a:ext cx="1149349" cy="268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 defTabSz="685800">
                  <a:defRPr/>
                </a:pPr>
                <a:endParaRPr lang="en-GB" sz="600" kern="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64" name="Rounded Rectangle 163"/>
            <p:cNvSpPr/>
            <p:nvPr/>
          </p:nvSpPr>
          <p:spPr>
            <a:xfrm>
              <a:off x="7901926" y="4104961"/>
              <a:ext cx="933400" cy="847725"/>
            </a:xfrm>
            <a:prstGeom prst="roundRect">
              <a:avLst>
                <a:gd name="adj" fmla="val 5371"/>
              </a:avLst>
            </a:prstGeom>
            <a:pattFill prst="pct70">
              <a:fgClr>
                <a:srgbClr val="E60000"/>
              </a:fgClr>
              <a:bgClr>
                <a:srgbClr val="FFFFFF"/>
              </a:bgClr>
            </a:patt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r>
                <a:rPr lang="en-GB" sz="800" kern="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</a:rPr>
                <a:t>IBM Portal</a:t>
              </a:r>
            </a:p>
            <a:p>
              <a:pPr algn="ctr" defTabSz="685800">
                <a:defRPr/>
              </a:pPr>
              <a:r>
                <a:rPr lang="en-GB" sz="800" kern="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</a:rPr>
                <a:t>(Closed)</a:t>
              </a:r>
            </a:p>
          </p:txBody>
        </p:sp>
      </p:grpSp>
      <p:sp>
        <p:nvSpPr>
          <p:cNvPr id="167" name="Flowchart: Magnetic Disk 105"/>
          <p:cNvSpPr/>
          <p:nvPr/>
        </p:nvSpPr>
        <p:spPr>
          <a:xfrm>
            <a:off x="2105995" y="5936742"/>
            <a:ext cx="869197" cy="342707"/>
          </a:xfrm>
          <a:prstGeom prst="flowChartMagneticDisk">
            <a:avLst/>
          </a:prstGeom>
          <a:solidFill>
            <a:srgbClr val="5E275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GB" sz="800" kern="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2158670" y="6006873"/>
            <a:ext cx="743442" cy="21544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 defTabSz="685800">
              <a:defRPr/>
            </a:pPr>
            <a:r>
              <a:rPr lang="en-GB" sz="8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Clarify</a:t>
            </a:r>
          </a:p>
        </p:txBody>
      </p:sp>
      <p:sp>
        <p:nvSpPr>
          <p:cNvPr id="169" name="Flowchart: Magnetic Disk 105"/>
          <p:cNvSpPr/>
          <p:nvPr/>
        </p:nvSpPr>
        <p:spPr>
          <a:xfrm>
            <a:off x="3098852" y="5936742"/>
            <a:ext cx="869197" cy="342707"/>
          </a:xfrm>
          <a:prstGeom prst="flowChartMagneticDisk">
            <a:avLst/>
          </a:prstGeom>
          <a:solidFill>
            <a:srgbClr val="5E275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GB" sz="800" kern="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177692" y="6011908"/>
            <a:ext cx="743442" cy="21544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 defTabSz="685800">
              <a:defRPr/>
            </a:pPr>
            <a:r>
              <a:rPr lang="en-GB" sz="8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Remedy</a:t>
            </a:r>
          </a:p>
        </p:txBody>
      </p:sp>
      <p:sp>
        <p:nvSpPr>
          <p:cNvPr id="171" name="Flowchart: Magnetic Disk 105"/>
          <p:cNvSpPr/>
          <p:nvPr/>
        </p:nvSpPr>
        <p:spPr>
          <a:xfrm>
            <a:off x="4091724" y="5936742"/>
            <a:ext cx="869197" cy="342707"/>
          </a:xfrm>
          <a:prstGeom prst="flowChartMagneticDisk">
            <a:avLst/>
          </a:prstGeom>
          <a:solidFill>
            <a:srgbClr val="5E275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GB" sz="800" kern="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4170564" y="6011908"/>
            <a:ext cx="743442" cy="21544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 defTabSz="685800">
              <a:defRPr/>
            </a:pPr>
            <a:r>
              <a:rPr lang="en-GB" sz="8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TOP</a:t>
            </a:r>
          </a:p>
        </p:txBody>
      </p:sp>
      <p:sp>
        <p:nvSpPr>
          <p:cNvPr id="173" name="Flowchart: Magnetic Disk 105"/>
          <p:cNvSpPr/>
          <p:nvPr/>
        </p:nvSpPr>
        <p:spPr>
          <a:xfrm>
            <a:off x="5075867" y="5936742"/>
            <a:ext cx="869197" cy="342707"/>
          </a:xfrm>
          <a:prstGeom prst="flowChartMagneticDisk">
            <a:avLst/>
          </a:prstGeom>
          <a:solidFill>
            <a:srgbClr val="5E275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GB" sz="800" kern="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154707" y="6011908"/>
            <a:ext cx="743442" cy="21544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 defTabSz="685800">
              <a:defRPr/>
            </a:pPr>
            <a:r>
              <a:rPr lang="en-GB" sz="8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Mozart</a:t>
            </a:r>
          </a:p>
        </p:txBody>
      </p:sp>
      <p:sp>
        <p:nvSpPr>
          <p:cNvPr id="175" name="Flowchart: Magnetic Disk 105"/>
          <p:cNvSpPr/>
          <p:nvPr/>
        </p:nvSpPr>
        <p:spPr>
          <a:xfrm>
            <a:off x="6042587" y="5936742"/>
            <a:ext cx="869197" cy="342707"/>
          </a:xfrm>
          <a:prstGeom prst="flowChartMagneticDisk">
            <a:avLst/>
          </a:prstGeom>
          <a:solidFill>
            <a:srgbClr val="5E275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endParaRPr lang="en-GB" sz="800" kern="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6121427" y="6011908"/>
            <a:ext cx="743442" cy="21544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 defTabSz="685800">
              <a:defRPr/>
            </a:pPr>
            <a:r>
              <a:rPr lang="en-GB" sz="8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Edge</a:t>
            </a:r>
          </a:p>
        </p:txBody>
      </p:sp>
      <p:grpSp>
        <p:nvGrpSpPr>
          <p:cNvPr id="177" name="Group 176"/>
          <p:cNvGrpSpPr/>
          <p:nvPr/>
        </p:nvGrpSpPr>
        <p:grpSpPr>
          <a:xfrm>
            <a:off x="4554214" y="4668111"/>
            <a:ext cx="3433674" cy="595625"/>
            <a:chOff x="3258682" y="4099753"/>
            <a:chExt cx="2879740" cy="865453"/>
          </a:xfrm>
        </p:grpSpPr>
        <p:sp>
          <p:nvSpPr>
            <p:cNvPr id="178" name="Rounded Rectangle 177"/>
            <p:cNvSpPr/>
            <p:nvPr/>
          </p:nvSpPr>
          <p:spPr>
            <a:xfrm>
              <a:off x="4226458" y="4117481"/>
              <a:ext cx="940823" cy="847725"/>
            </a:xfrm>
            <a:prstGeom prst="roundRect">
              <a:avLst>
                <a:gd name="adj" fmla="val 8195"/>
              </a:avLst>
            </a:prstGeom>
            <a:solidFill>
              <a:srgbClr val="E60000"/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en-GB" sz="10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algn="ctr" defTabSz="685800">
                <a:defRPr/>
              </a:pPr>
              <a:r>
                <a:rPr lang="en-GB" sz="1000" kern="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</a:rPr>
                <a:t>TOP</a:t>
              </a:r>
              <a:endParaRPr lang="en-GB" sz="8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3258682" y="4117481"/>
              <a:ext cx="940821" cy="847725"/>
            </a:xfrm>
            <a:prstGeom prst="roundRect">
              <a:avLst>
                <a:gd name="adj" fmla="val 8195"/>
              </a:avLst>
            </a:prstGeom>
            <a:solidFill>
              <a:srgbClr val="E60000"/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en-GB" sz="10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algn="ctr" defTabSz="685800">
                <a:defRPr/>
              </a:pPr>
              <a:r>
                <a:rPr lang="en-GB" sz="1000" kern="0" dirty="0" err="1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</a:rPr>
                <a:t>MyVCO</a:t>
              </a:r>
              <a:endParaRPr lang="en-GB" sz="10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0" name="Rounded Rectangle 179"/>
            <p:cNvSpPr/>
            <p:nvPr/>
          </p:nvSpPr>
          <p:spPr>
            <a:xfrm>
              <a:off x="5197599" y="4099753"/>
              <a:ext cx="940823" cy="847725"/>
            </a:xfrm>
            <a:prstGeom prst="roundRect">
              <a:avLst>
                <a:gd name="adj" fmla="val 6783"/>
              </a:avLst>
            </a:prstGeom>
            <a:solidFill>
              <a:srgbClr val="E60000"/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en-GB" sz="8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endParaRPr>
            </a:p>
            <a:p>
              <a:pPr algn="ctr" defTabSz="685800">
                <a:defRPr/>
              </a:pPr>
              <a:r>
                <a:rPr lang="en-GB" sz="800" kern="0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</a:rPr>
                <a:t>Enterprise.vodafone.com (Post Phase 1)</a:t>
              </a:r>
              <a:endParaRPr lang="en-GB" sz="6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181" name="Rounded Rectangle 180"/>
          <p:cNvSpPr/>
          <p:nvPr/>
        </p:nvSpPr>
        <p:spPr>
          <a:xfrm>
            <a:off x="4732928" y="5189053"/>
            <a:ext cx="3086577" cy="34296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r>
              <a:rPr lang="en-US" sz="1000" b="1" kern="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Single Sign ON</a:t>
            </a:r>
          </a:p>
        </p:txBody>
      </p:sp>
      <p:sp>
        <p:nvSpPr>
          <p:cNvPr id="182" name="Rounded Rectangle 181"/>
          <p:cNvSpPr/>
          <p:nvPr/>
        </p:nvSpPr>
        <p:spPr>
          <a:xfrm>
            <a:off x="2975181" y="6354616"/>
            <a:ext cx="1324948" cy="291712"/>
          </a:xfrm>
          <a:prstGeom prst="round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anchor="ctr" anchorCtr="0"/>
          <a:lstStyle/>
          <a:p>
            <a:pPr algn="ctr" defTabSz="685800">
              <a:defRPr/>
            </a:pPr>
            <a:r>
              <a:rPr lang="en-GB" sz="8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Portal Scope</a:t>
            </a:r>
          </a:p>
        </p:txBody>
      </p:sp>
      <p:sp>
        <p:nvSpPr>
          <p:cNvPr id="183" name="Rounded Rectangle 182"/>
          <p:cNvSpPr/>
          <p:nvPr/>
        </p:nvSpPr>
        <p:spPr>
          <a:xfrm>
            <a:off x="4339611" y="6354615"/>
            <a:ext cx="1324948" cy="291712"/>
          </a:xfrm>
          <a:prstGeom prst="roundRect">
            <a:avLst/>
          </a:prstGeom>
          <a:solidFill>
            <a:srgbClr val="5E275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85800">
              <a:defRPr/>
            </a:pPr>
            <a:r>
              <a:rPr lang="en-GB" sz="8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Scope for External Systems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2807860" y="2741095"/>
            <a:ext cx="66271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sz="2000" b="1" kern="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Calibri" charset="0"/>
                <a:cs typeface="Calibri" charset="0"/>
              </a:rPr>
              <a:t>SINGLE SIGN-ON (SSO) &amp; CENTRAL IDENTITY MANAGEMENT 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1328404" y="3183220"/>
            <a:ext cx="777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GB" sz="800" kern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Identity Management</a:t>
            </a:r>
            <a:endParaRPr lang="en-GB" sz="4000" kern="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8870124" y="5902915"/>
            <a:ext cx="95168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GB" sz="900" ker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Analytics Data Store</a:t>
            </a:r>
            <a:endParaRPr lang="en-GB" sz="900" kern="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10211288" y="5902915"/>
            <a:ext cx="95168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GB" sz="900" kern="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LDAP User &amp; Group Store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08" y="1634689"/>
            <a:ext cx="1633696" cy="110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82771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34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057400"/>
            <a:ext cx="5105400" cy="2286000"/>
          </a:xfrm>
          <a:prstGeom prst="rect">
            <a:avLst/>
          </a:prstGeom>
          <a:solidFill>
            <a:srgbClr val="2D2D2A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+mj-lt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2200" y="6248400"/>
            <a:ext cx="5791200" cy="533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2016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Virtusa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Corporation. All rights reserved.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Virtusa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all other related logos are either registered trademarks or trademarks of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Virtusa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Corporation in the United States, the European Union, and/or India. All other company and service names are the property of their respective holders and may be registered trademarks or trademarks in the United States and/or other countries.</a:t>
            </a:r>
          </a:p>
          <a:p>
            <a:pPr>
              <a:defRPr/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hape 12158"/>
          <p:cNvSpPr txBox="1">
            <a:spLocks/>
          </p:cNvSpPr>
          <p:nvPr/>
        </p:nvSpPr>
        <p:spPr>
          <a:xfrm>
            <a:off x="234156" y="1981200"/>
            <a:ext cx="4337844" cy="914400"/>
          </a:xfrm>
          <a:prstGeom prst="rect">
            <a:avLst/>
          </a:prstGeom>
          <a:noFill/>
          <a:effectLst/>
        </p:spPr>
        <p:txBody>
          <a:bodyPr vert="horz" wrap="square" lIns="9144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 sz="4200" b="1">
                <a:solidFill>
                  <a:srgbClr val="FF93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lang="en-US" sz="4400" b="1" dirty="0">
                <a:solidFill>
                  <a:srgbClr val="F37021"/>
                </a:solidFill>
                <a:latin typeface="Calibri" panose="020F0502020204030204" pitchFamily="34" charset="0"/>
                <a:sym typeface="Calibri"/>
              </a:rPr>
              <a:t>Thank You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9296400" y="5867400"/>
            <a:ext cx="2743200" cy="157981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  <a:defRPr sz="1800" i="0" kern="1200" baseline="0">
                <a:solidFill>
                  <a:srgbClr val="2D2D2A"/>
                </a:solidFill>
                <a:latin typeface="Calibri"/>
                <a:ea typeface="+mn-ea"/>
                <a:cs typeface="Calibri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​"/>
              <a:defRPr sz="1500" i="0" kern="1200">
                <a:solidFill>
                  <a:schemeClr val="tx2"/>
                </a:solidFill>
                <a:latin typeface="Calibri"/>
                <a:ea typeface="+mn-ea"/>
                <a:cs typeface="Calibri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Char char="​"/>
              <a:defRPr sz="1100" i="0" kern="1200">
                <a:solidFill>
                  <a:schemeClr val="tx2"/>
                </a:solidFill>
                <a:latin typeface="Calibri"/>
                <a:ea typeface="+mn-ea"/>
                <a:cs typeface="Calibri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Calibri" panose="020F0502020204030204" pitchFamily="34" charset="0"/>
              <a:buChar char="​"/>
              <a:defRPr sz="1100" i="0" kern="1200">
                <a:solidFill>
                  <a:schemeClr val="accent5"/>
                </a:solidFill>
                <a:latin typeface="Calibri"/>
                <a:ea typeface="+mn-ea"/>
                <a:cs typeface="Calibri"/>
              </a:defRPr>
            </a:lvl4pPr>
            <a:lvl5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Calibri" panose="020F0502020204030204" pitchFamily="34" charset="0"/>
              <a:buChar char="​"/>
              <a:defRPr sz="700" i="0" kern="1200">
                <a:solidFill>
                  <a:schemeClr val="tx2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/>
                </a:solidFill>
              </a:rPr>
              <a:t>Image rights: www.cadeninternetmarketing.com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05400" y="2057400"/>
            <a:ext cx="152400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+mj-lt"/>
            </a:endParaRPr>
          </a:p>
        </p:txBody>
      </p:sp>
      <p:sp>
        <p:nvSpPr>
          <p:cNvPr id="11" name="Subtitle 5"/>
          <p:cNvSpPr txBox="1">
            <a:spLocks/>
          </p:cNvSpPr>
          <p:nvPr/>
        </p:nvSpPr>
        <p:spPr>
          <a:xfrm>
            <a:off x="269478" y="3124201"/>
            <a:ext cx="4267200" cy="769441"/>
          </a:xfrm>
          <a:prstGeom prst="rect">
            <a:avLst/>
          </a:prstGeom>
        </p:spPr>
        <p:txBody>
          <a:bodyPr vert="horz" wrap="square" lIns="9144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75000"/>
              </a:lnSpc>
              <a:spcBef>
                <a:spcPts val="600"/>
              </a:spcBef>
              <a:spcAft>
                <a:spcPts val="1200"/>
              </a:spcAft>
              <a:buFont typeface="Calibri" panose="020F0502020204030204" pitchFamily="34" charset="0"/>
              <a:buNone/>
              <a:defRPr sz="2400" i="0" kern="1200" baseline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None/>
              <a:defRPr sz="1500" i="0" kern="1200">
                <a:solidFill>
                  <a:schemeClr val="tx2"/>
                </a:solidFill>
                <a:latin typeface="Calibri"/>
                <a:ea typeface="+mn-ea"/>
                <a:cs typeface="Calibri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" panose="020F0502020204030204" pitchFamily="34" charset="0"/>
              <a:buNone/>
              <a:defRPr sz="1100" i="0" kern="1200">
                <a:solidFill>
                  <a:schemeClr val="tx2"/>
                </a:solidFill>
                <a:latin typeface="Calibri"/>
                <a:ea typeface="+mn-ea"/>
                <a:cs typeface="Calibri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Calibri" panose="020F0502020204030204" pitchFamily="34" charset="0"/>
              <a:buNone/>
              <a:defRPr sz="1100" i="0" kern="1200">
                <a:solidFill>
                  <a:schemeClr val="accent5"/>
                </a:solidFill>
                <a:latin typeface="Calibri"/>
                <a:ea typeface="+mn-ea"/>
                <a:cs typeface="Calibri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Calibri" panose="020F0502020204030204" pitchFamily="34" charset="0"/>
              <a:buNone/>
              <a:defRPr sz="700" i="0" kern="1200">
                <a:solidFill>
                  <a:schemeClr val="tx2"/>
                </a:solidFill>
                <a:latin typeface="Calibri"/>
                <a:ea typeface="+mn-ea"/>
                <a:cs typeface="Calibri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00"/>
              </a:lnSpc>
            </a:pPr>
            <a:r>
              <a:rPr lang="en-US" sz="2000" b="1" dirty="0">
                <a:solidFill>
                  <a:schemeClr val="bg1"/>
                </a:solidFill>
              </a:rPr>
              <a:t>Chandra Shekhar</a:t>
            </a:r>
          </a:p>
          <a:p>
            <a:pPr>
              <a:lnSpc>
                <a:spcPts val="800"/>
              </a:lnSpc>
            </a:pPr>
            <a:r>
              <a:rPr lang="en-US" sz="2000" dirty="0">
                <a:solidFill>
                  <a:schemeClr val="bg1"/>
                </a:solidFill>
              </a:rPr>
              <a:t>shekharc@virtusapolaris.com</a:t>
            </a:r>
          </a:p>
          <a:p>
            <a:pPr>
              <a:lnSpc>
                <a:spcPts val="800"/>
              </a:lnSpc>
            </a:pPr>
            <a:r>
              <a:rPr lang="en-US" sz="2000" dirty="0" err="1">
                <a:solidFill>
                  <a:schemeClr val="bg1"/>
                </a:solidFill>
              </a:rPr>
              <a:t>www.virtusapolaris-digital.com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61053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Digital practice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157529" y="1657026"/>
            <a:ext cx="3081528" cy="781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0" rIns="91440" rtlCol="0" anchor="ctr"/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rgbClr val="F37021"/>
                </a:solidFill>
              </a:rPr>
              <a:t>2500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Digital experts for consulting, design, development &amp; QA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1767129" y="1676400"/>
            <a:ext cx="0" cy="76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1524000" y="533400"/>
            <a:ext cx="8610601" cy="753598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VirtusaPolaris helps clients implement strategies for innovative, enterprise-wide digital transformation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981200" y="1371600"/>
            <a:ext cx="81534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58" y="1768068"/>
            <a:ext cx="799587" cy="56714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126215" y="2723826"/>
            <a:ext cx="3157728" cy="781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0" rIns="91440" rtlCol="0" anchor="ctr"/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rgbClr val="F37021"/>
                </a:solidFill>
              </a:rPr>
              <a:t>80% 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/>
                </a:solidFill>
              </a:rPr>
              <a:t>YoY growth supported by digital transformation programs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735815" y="2743200"/>
            <a:ext cx="0" cy="76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88" y="2811982"/>
            <a:ext cx="726897" cy="617018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4462272" y="3810001"/>
            <a:ext cx="3157728" cy="781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0" rIns="91440" rtlCol="0" anchor="ctr"/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rgbClr val="F37021"/>
                </a:solidFill>
              </a:rPr>
              <a:t>200+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/>
                </a:solidFill>
              </a:rPr>
              <a:t>Projects executed globally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071872" y="3829375"/>
            <a:ext cx="0" cy="76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650" y="3864479"/>
            <a:ext cx="735350" cy="726897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498336" y="4705026"/>
            <a:ext cx="3157728" cy="781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0" rIns="91440" rtlCol="0" anchor="ctr"/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rgbClr val="F37021"/>
                </a:solidFill>
              </a:rPr>
              <a:t>15</a:t>
            </a:r>
            <a:r>
              <a:rPr lang="en-US" sz="2400" b="1" dirty="0">
                <a:solidFill>
                  <a:srgbClr val="F37021"/>
                </a:solidFill>
              </a:rPr>
              <a:t>Years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/>
                </a:solidFill>
              </a:rPr>
              <a:t>Delivering digital programs to enterprises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7107936" y="4724400"/>
            <a:ext cx="0" cy="76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077200" y="5619426"/>
            <a:ext cx="3538728" cy="781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0" rIns="91440" rtlCol="0" anchor="ctr"/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rgbClr val="F37021"/>
                </a:solidFill>
              </a:rPr>
              <a:t>Partners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tx1"/>
                </a:solidFill>
              </a:rPr>
              <a:t>with Adobe, Oracle, IBM, SAP, Microsoft, </a:t>
            </a:r>
            <a:r>
              <a:rPr lang="en-US" sz="1400" dirty="0" err="1">
                <a:solidFill>
                  <a:schemeClr val="tx1"/>
                </a:solidFill>
              </a:rPr>
              <a:t>Kony</a:t>
            </a:r>
            <a:r>
              <a:rPr lang="en-US" sz="1400" dirty="0">
                <a:solidFill>
                  <a:schemeClr val="tx1"/>
                </a:solidFill>
              </a:rPr>
              <a:t>,  Jive, </a:t>
            </a:r>
            <a:r>
              <a:rPr lang="en-US" sz="1400" dirty="0" err="1">
                <a:solidFill>
                  <a:schemeClr val="tx1"/>
                </a:solidFill>
              </a:rPr>
              <a:t>Pega</a:t>
            </a:r>
            <a:r>
              <a:rPr lang="en-US" sz="1400" dirty="0">
                <a:solidFill>
                  <a:schemeClr val="tx1"/>
                </a:solidFill>
              </a:rPr>
              <a:t> (Antenna)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8686800" y="5638800"/>
            <a:ext cx="0" cy="762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511" y="5791201"/>
            <a:ext cx="892195" cy="58779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943" y="4844026"/>
            <a:ext cx="701542" cy="64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3313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Digital practice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47801" y="2187379"/>
            <a:ext cx="2438401" cy="36337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52601" y="2359224"/>
            <a:ext cx="1672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F37021"/>
                </a:solidFill>
              </a:rPr>
              <a:t>STRATEGY + DESIGN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657600" y="1345050"/>
            <a:ext cx="23607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Digital strategy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Experience design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Design exploration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Technology selection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Front-end engineering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2" y="1313264"/>
            <a:ext cx="1198453" cy="972736"/>
          </a:xfrm>
          <a:prstGeom prst="rect">
            <a:avLst/>
          </a:prstGeom>
        </p:spPr>
      </p:pic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1905001" y="533400"/>
            <a:ext cx="8229600" cy="304800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Digital Transformation Services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981200" y="990600"/>
            <a:ext cx="81534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581400" y="1295401"/>
            <a:ext cx="0" cy="12374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6093313" y="2359223"/>
            <a:ext cx="2363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F37021"/>
                </a:solidFill>
              </a:rPr>
              <a:t>CUSTOMER EXPERIENCE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8763000" y="1345050"/>
            <a:ext cx="23607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Omni-channel + web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Digital marketing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Social integration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Ecommerce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Gamification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8686800" y="1295401"/>
            <a:ext cx="0" cy="12374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973" y="1324544"/>
            <a:ext cx="1209227" cy="961457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1447801" y="3953136"/>
            <a:ext cx="2438401" cy="36337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350" dirty="0" err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676401" y="4124981"/>
            <a:ext cx="1672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F37021"/>
                </a:solidFill>
              </a:rPr>
              <a:t>MOBILE + </a:t>
            </a:r>
            <a:r>
              <a:rPr lang="en-US" sz="1400" b="1" dirty="0" err="1">
                <a:solidFill>
                  <a:srgbClr val="F37021"/>
                </a:solidFill>
              </a:rPr>
              <a:t>IoT</a:t>
            </a:r>
            <a:endParaRPr lang="en-US" sz="1400" b="1" dirty="0">
              <a:solidFill>
                <a:srgbClr val="F3702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657600" y="3110807"/>
            <a:ext cx="23607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Mobile + wearables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Internet of things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Mobile payments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Mobile QA + automation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Mobile deployment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3581400" y="3061158"/>
            <a:ext cx="0" cy="12374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6249885" y="4124980"/>
            <a:ext cx="2206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F37021"/>
                </a:solidFill>
              </a:rPr>
              <a:t>DATA + ANALYTICS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763000" y="3110807"/>
            <a:ext cx="2514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Big data + analytics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Data strategy + consulting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Master data management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Natural language processing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Business intelligence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8686800" y="3061158"/>
            <a:ext cx="0" cy="12374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345" y="3066370"/>
            <a:ext cx="1198455" cy="97223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43" y="3085222"/>
            <a:ext cx="1197765" cy="953378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3657600" y="5877580"/>
            <a:ext cx="1905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F37021"/>
                </a:solidFill>
              </a:rPr>
              <a:t>CLOUD SERVICES</a:t>
            </a:r>
          </a:p>
        </p:txBody>
      </p:sp>
      <p:sp>
        <p:nvSpPr>
          <p:cNvPr id="89" name="Rectangle 88"/>
          <p:cNvSpPr/>
          <p:nvPr/>
        </p:nvSpPr>
        <p:spPr>
          <a:xfrm>
            <a:off x="5791200" y="4953001"/>
            <a:ext cx="2667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Cloud assessment + strategy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Cloud development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Cloud migration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Cloud integration + security</a:t>
            </a:r>
          </a:p>
        </p:txBody>
      </p:sp>
      <p:cxnSp>
        <p:nvCxnSpPr>
          <p:cNvPr id="90" name="Straight Connector 89"/>
          <p:cNvCxnSpPr/>
          <p:nvPr/>
        </p:nvCxnSpPr>
        <p:spPr>
          <a:xfrm>
            <a:off x="5715000" y="4813758"/>
            <a:ext cx="0" cy="123748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1" y="4892238"/>
            <a:ext cx="1111224" cy="9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7668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Digital Transformation </a:t>
            </a: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1797628" y="381000"/>
            <a:ext cx="8229600" cy="304800"/>
          </a:xfrm>
        </p:spPr>
        <p:txBody>
          <a:bodyPr/>
          <a:lstStyle/>
          <a:p>
            <a:pPr algn="l"/>
            <a:r>
              <a:rPr lang="en-US" b="1" kern="0" dirty="0">
                <a:solidFill>
                  <a:schemeClr val="bg2">
                    <a:lumMod val="25000"/>
                  </a:schemeClr>
                </a:solidFill>
              </a:rPr>
              <a:t>We categorize digital transformation programs into 3 key areas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1723933"/>
            <a:ext cx="1359762" cy="178512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59688" y="2987535"/>
            <a:ext cx="1314450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lang="en-US" sz="1500" b="1" dirty="0">
                <a:solidFill>
                  <a:srgbClr val="F37021"/>
                </a:solidFill>
                <a:latin typeface="+mj-lt"/>
              </a:rPr>
              <a:t>Customer Experience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135417" y="1524001"/>
            <a:ext cx="2164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rgbClr val="F37021"/>
                </a:solidFill>
              </a:rPr>
              <a:t>Customer insights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428817" y="1747471"/>
            <a:ext cx="187830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Clr>
                <a:schemeClr val="accent6"/>
              </a:buClr>
            </a:pPr>
            <a:r>
              <a:rPr lang="en-US" sz="1050" dirty="0"/>
              <a:t>- Analytics-based segmentation</a:t>
            </a:r>
          </a:p>
          <a:p>
            <a:pPr algn="r">
              <a:buClr>
                <a:schemeClr val="accent6"/>
              </a:buClr>
            </a:pPr>
            <a:r>
              <a:rPr lang="en-US" sz="1050" dirty="0"/>
              <a:t>- Socially-informed knowledge</a:t>
            </a:r>
          </a:p>
          <a:p>
            <a:pPr algn="r">
              <a:buClr>
                <a:schemeClr val="accent6"/>
              </a:buClr>
            </a:pPr>
            <a:r>
              <a:rPr lang="en-US" sz="1050" dirty="0"/>
              <a:t>- Customer 360</a:t>
            </a:r>
          </a:p>
          <a:p>
            <a:pPr algn="r">
              <a:buClr>
                <a:schemeClr val="accent6"/>
              </a:buClr>
            </a:pPr>
            <a:endParaRPr lang="en-US" sz="1050" dirty="0"/>
          </a:p>
        </p:txBody>
      </p:sp>
      <p:sp>
        <p:nvSpPr>
          <p:cNvPr id="31" name="Oval 30"/>
          <p:cNvSpPr/>
          <p:nvPr/>
        </p:nvSpPr>
        <p:spPr>
          <a:xfrm>
            <a:off x="3354328" y="1730234"/>
            <a:ext cx="514350" cy="514350"/>
          </a:xfrm>
          <a:prstGeom prst="ellipse">
            <a:avLst/>
          </a:prstGeom>
          <a:noFill/>
          <a:ln w="1270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 err="1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133128" y="3158986"/>
            <a:ext cx="2164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rgbClr val="F37021"/>
                </a:solidFill>
              </a:rPr>
              <a:t>Revenue generation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133128" y="3378834"/>
            <a:ext cx="21640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Clr>
                <a:schemeClr val="accent6"/>
              </a:buClr>
            </a:pPr>
            <a:r>
              <a:rPr lang="en-US" sz="1050" dirty="0"/>
              <a:t>-Digitally-enhanced selling</a:t>
            </a:r>
          </a:p>
          <a:p>
            <a:pPr algn="r">
              <a:buClr>
                <a:schemeClr val="accent6"/>
              </a:buClr>
            </a:pPr>
            <a:r>
              <a:rPr lang="en-US" sz="1050" dirty="0"/>
              <a:t>-Predictive marketing</a:t>
            </a:r>
          </a:p>
          <a:p>
            <a:pPr algn="r">
              <a:buClr>
                <a:schemeClr val="accent6"/>
              </a:buClr>
            </a:pPr>
            <a:r>
              <a:rPr lang="en-US" sz="1050" dirty="0"/>
              <a:t>-Streamlined customer processes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133128" y="2358886"/>
            <a:ext cx="2164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solidFill>
                  <a:srgbClr val="F37021"/>
                </a:solidFill>
              </a:rPr>
              <a:t>Customer centricity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125478" y="2587485"/>
            <a:ext cx="21640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Clr>
                <a:schemeClr val="accent6"/>
              </a:buClr>
            </a:pPr>
            <a:r>
              <a:rPr lang="en-US" sz="1050" dirty="0"/>
              <a:t>- Omni-channel experience </a:t>
            </a:r>
          </a:p>
          <a:p>
            <a:pPr algn="r">
              <a:buClr>
                <a:schemeClr val="accent6"/>
              </a:buClr>
            </a:pPr>
            <a:r>
              <a:rPr lang="en-US" sz="1050" dirty="0"/>
              <a:t>- Cross-channel coherences</a:t>
            </a:r>
          </a:p>
          <a:p>
            <a:pPr algn="r">
              <a:buClr>
                <a:schemeClr val="accent6"/>
              </a:buClr>
            </a:pPr>
            <a:r>
              <a:rPr lang="en-US" sz="1050" dirty="0"/>
              <a:t>- Personalization</a:t>
            </a:r>
          </a:p>
        </p:txBody>
      </p:sp>
      <p:sp>
        <p:nvSpPr>
          <p:cNvPr id="36" name="Oval 35"/>
          <p:cNvSpPr/>
          <p:nvPr/>
        </p:nvSpPr>
        <p:spPr>
          <a:xfrm>
            <a:off x="3347283" y="2473184"/>
            <a:ext cx="514350" cy="514350"/>
          </a:xfrm>
          <a:prstGeom prst="ellipse">
            <a:avLst/>
          </a:prstGeom>
          <a:noFill/>
          <a:ln w="1270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 err="1">
              <a:latin typeface="+mj-l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3354328" y="3216134"/>
            <a:ext cx="514350" cy="514350"/>
          </a:xfrm>
          <a:prstGeom prst="ellipse">
            <a:avLst/>
          </a:prstGeom>
          <a:noFill/>
          <a:ln w="1270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 err="1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19498" y="2980798"/>
            <a:ext cx="1138208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350"/>
              </a:lnSpc>
            </a:pPr>
            <a:r>
              <a:rPr lang="en-US" sz="1500" b="1" dirty="0">
                <a:solidFill>
                  <a:srgbClr val="F37021"/>
                </a:solidFill>
                <a:latin typeface="+mj-lt"/>
              </a:rPr>
              <a:t>Business</a:t>
            </a:r>
          </a:p>
          <a:p>
            <a:pPr algn="r">
              <a:lnSpc>
                <a:spcPts val="1350"/>
              </a:lnSpc>
            </a:pPr>
            <a:r>
              <a:rPr lang="en-US" sz="1500" b="1" dirty="0">
                <a:solidFill>
                  <a:srgbClr val="F37021"/>
                </a:solidFill>
                <a:latin typeface="+mj-lt"/>
              </a:rPr>
              <a:t>Model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888112" y="3188687"/>
            <a:ext cx="2164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37021"/>
                </a:solidFill>
              </a:rPr>
              <a:t>Business agility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878173" y="3405087"/>
            <a:ext cx="21640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050" dirty="0"/>
              <a:t>- Adaptability to change</a:t>
            </a:r>
          </a:p>
          <a:p>
            <a:pPr>
              <a:buClr>
                <a:schemeClr val="accent6"/>
              </a:buClr>
            </a:pPr>
            <a:r>
              <a:rPr lang="en-US" sz="1050" dirty="0"/>
              <a:t>- Globalization </a:t>
            </a:r>
          </a:p>
          <a:p>
            <a:pPr>
              <a:buClr>
                <a:schemeClr val="accent6"/>
              </a:buClr>
            </a:pPr>
            <a:r>
              <a:rPr lang="en-US" sz="1050" dirty="0"/>
              <a:t>- Competitive threats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888112" y="2358886"/>
            <a:ext cx="2164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37021"/>
                </a:solidFill>
              </a:rPr>
              <a:t>Innovation velocity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892598" y="2595299"/>
            <a:ext cx="21640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050" dirty="0"/>
              <a:t>- Product/service differentiation</a:t>
            </a:r>
          </a:p>
          <a:p>
            <a:pPr>
              <a:buClr>
                <a:schemeClr val="accent6"/>
              </a:buClr>
            </a:pPr>
            <a:r>
              <a:rPr lang="en-US" sz="1050" dirty="0"/>
              <a:t>- Transitioning physical to digital</a:t>
            </a:r>
          </a:p>
          <a:p>
            <a:pPr>
              <a:buClr>
                <a:schemeClr val="accent6"/>
              </a:buClr>
            </a:pPr>
            <a:r>
              <a:rPr lang="en-US" sz="1050" dirty="0"/>
              <a:t>- Idea generation and execution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888112" y="1524001"/>
            <a:ext cx="2164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37021"/>
                </a:solidFill>
              </a:rPr>
              <a:t>Digital business models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892598" y="1747472"/>
            <a:ext cx="216015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050" dirty="0"/>
              <a:t>- Digital products</a:t>
            </a:r>
          </a:p>
          <a:p>
            <a:pPr>
              <a:buClr>
                <a:schemeClr val="accent6"/>
              </a:buClr>
            </a:pPr>
            <a:r>
              <a:rPr lang="en-US" sz="1050" dirty="0"/>
              <a:t>- As a Service offerings</a:t>
            </a:r>
          </a:p>
          <a:p>
            <a:pPr>
              <a:buClr>
                <a:schemeClr val="accent6"/>
              </a:buClr>
            </a:pPr>
            <a:r>
              <a:rPr lang="en-US" sz="1050" dirty="0"/>
              <a:t>- Connected products</a:t>
            </a:r>
          </a:p>
        </p:txBody>
      </p:sp>
      <p:sp>
        <p:nvSpPr>
          <p:cNvPr id="50" name="Oval 49"/>
          <p:cNvSpPr/>
          <p:nvPr/>
        </p:nvSpPr>
        <p:spPr>
          <a:xfrm>
            <a:off x="8313448" y="1730234"/>
            <a:ext cx="514350" cy="514350"/>
          </a:xfrm>
          <a:prstGeom prst="ellipse">
            <a:avLst/>
          </a:prstGeom>
          <a:noFill/>
          <a:ln w="1270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 err="1">
              <a:latin typeface="+mj-lt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8306403" y="2473184"/>
            <a:ext cx="514350" cy="514350"/>
          </a:xfrm>
          <a:prstGeom prst="ellipse">
            <a:avLst/>
          </a:prstGeom>
          <a:noFill/>
          <a:ln w="1270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 err="1">
              <a:latin typeface="+mj-lt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313448" y="3216134"/>
            <a:ext cx="514350" cy="514350"/>
          </a:xfrm>
          <a:prstGeom prst="ellipse">
            <a:avLst/>
          </a:prstGeom>
          <a:noFill/>
          <a:ln w="1270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 err="1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29200" y="4508285"/>
            <a:ext cx="2031538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50"/>
              </a:lnSpc>
            </a:pPr>
            <a:r>
              <a:rPr lang="en-US" sz="1500" b="1" dirty="0">
                <a:solidFill>
                  <a:srgbClr val="F37021"/>
                </a:solidFill>
                <a:latin typeface="+mj-lt"/>
              </a:rPr>
              <a:t>Operational Excellence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055939" y="4914902"/>
            <a:ext cx="16328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37021"/>
                </a:solidFill>
              </a:rPr>
              <a:t>Process automation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055941" y="5163378"/>
            <a:ext cx="176024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050" dirty="0"/>
              <a:t>- Operational transparency</a:t>
            </a:r>
          </a:p>
          <a:p>
            <a:pPr>
              <a:buClr>
                <a:schemeClr val="accent6"/>
              </a:buClr>
            </a:pPr>
            <a:r>
              <a:rPr lang="en-US" sz="1050" dirty="0"/>
              <a:t>- Robotic Process Automation</a:t>
            </a:r>
          </a:p>
          <a:p>
            <a:pPr>
              <a:buClr>
                <a:schemeClr val="accent6"/>
              </a:buClr>
            </a:pPr>
            <a:r>
              <a:rPr lang="en-US" sz="1050" dirty="0"/>
              <a:t>- Risk and compliance </a:t>
            </a:r>
          </a:p>
          <a:p>
            <a:pPr marL="214313" indent="-214313">
              <a:buClr>
                <a:schemeClr val="accent6"/>
              </a:buClr>
              <a:buFontTx/>
              <a:buChar char="-"/>
            </a:pPr>
            <a:endParaRPr lang="en-US" sz="1050" dirty="0"/>
          </a:p>
        </p:txBody>
      </p:sp>
      <p:sp>
        <p:nvSpPr>
          <p:cNvPr id="56" name="Rectangle 55"/>
          <p:cNvSpPr/>
          <p:nvPr/>
        </p:nvSpPr>
        <p:spPr>
          <a:xfrm>
            <a:off x="8534400" y="4914902"/>
            <a:ext cx="2045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37021"/>
                </a:solidFill>
              </a:rPr>
              <a:t>System agility and scalability 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534400" y="5163379"/>
            <a:ext cx="216029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050" dirty="0"/>
              <a:t>- Platform efficiencies </a:t>
            </a:r>
          </a:p>
          <a:p>
            <a:pPr>
              <a:buClr>
                <a:schemeClr val="accent6"/>
              </a:buClr>
            </a:pPr>
            <a:r>
              <a:rPr lang="en-US" sz="1050" dirty="0"/>
              <a:t>- Cloud and micro-services adoption </a:t>
            </a:r>
          </a:p>
          <a:p>
            <a:pPr>
              <a:buClr>
                <a:schemeClr val="accent6"/>
              </a:buClr>
            </a:pPr>
            <a:r>
              <a:rPr lang="en-US" sz="1050" dirty="0"/>
              <a:t>- Data-driven decision-making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261552" y="4914902"/>
            <a:ext cx="2164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37021"/>
                </a:solidFill>
              </a:rPr>
              <a:t>Workplace efficiency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261553" y="5163378"/>
            <a:ext cx="19660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6"/>
              </a:buClr>
            </a:pPr>
            <a:r>
              <a:rPr lang="en-US" sz="1050" dirty="0"/>
              <a:t>- Productivity and collaboration</a:t>
            </a:r>
          </a:p>
          <a:p>
            <a:pPr>
              <a:buClr>
                <a:schemeClr val="accent6"/>
              </a:buClr>
            </a:pPr>
            <a:r>
              <a:rPr lang="en-US" sz="1050" dirty="0"/>
              <a:t>- Mobile worker field enablement</a:t>
            </a:r>
          </a:p>
          <a:p>
            <a:pPr>
              <a:buClr>
                <a:schemeClr val="accent6"/>
              </a:buClr>
            </a:pPr>
            <a:r>
              <a:rPr lang="en-US" sz="1050" dirty="0"/>
              <a:t>- Employee engagement </a:t>
            </a:r>
          </a:p>
        </p:txBody>
      </p:sp>
      <p:sp>
        <p:nvSpPr>
          <p:cNvPr id="60" name="Oval 59"/>
          <p:cNvSpPr/>
          <p:nvPr/>
        </p:nvSpPr>
        <p:spPr>
          <a:xfrm>
            <a:off x="1541589" y="4981554"/>
            <a:ext cx="514350" cy="514350"/>
          </a:xfrm>
          <a:prstGeom prst="ellipse">
            <a:avLst/>
          </a:prstGeom>
          <a:noFill/>
          <a:ln w="1270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 err="1">
              <a:latin typeface="+mj-lt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4724400" y="4988627"/>
            <a:ext cx="514350" cy="514350"/>
          </a:xfrm>
          <a:prstGeom prst="ellipse">
            <a:avLst/>
          </a:prstGeom>
          <a:noFill/>
          <a:ln w="1270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 err="1">
              <a:latin typeface="+mj-lt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960878" y="4988627"/>
            <a:ext cx="514350" cy="514350"/>
          </a:xfrm>
          <a:prstGeom prst="ellipse">
            <a:avLst/>
          </a:prstGeom>
          <a:noFill/>
          <a:ln w="12700">
            <a:solidFill>
              <a:srgbClr val="F37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 err="1">
              <a:latin typeface="+mj-lt"/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3819693" y="2166208"/>
            <a:ext cx="411480" cy="268497"/>
          </a:xfrm>
          <a:custGeom>
            <a:avLst/>
            <a:gdLst>
              <a:gd name="connsiteX0" fmla="*/ 548640 w 548640"/>
              <a:gd name="connsiteY0" fmla="*/ 326572 h 357996"/>
              <a:gd name="connsiteX1" fmla="*/ 156754 w 548640"/>
              <a:gd name="connsiteY1" fmla="*/ 326572 h 357996"/>
              <a:gd name="connsiteX2" fmla="*/ 0 w 548640"/>
              <a:gd name="connsiteY2" fmla="*/ 0 h 3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640" h="357996">
                <a:moveTo>
                  <a:pt x="548640" y="326572"/>
                </a:moveTo>
                <a:cubicBezTo>
                  <a:pt x="398417" y="353786"/>
                  <a:pt x="248194" y="381001"/>
                  <a:pt x="156754" y="326572"/>
                </a:cubicBezTo>
                <a:cubicBezTo>
                  <a:pt x="65314" y="272143"/>
                  <a:pt x="32657" y="136071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Freeform 63"/>
          <p:cNvSpPr/>
          <p:nvPr/>
        </p:nvSpPr>
        <p:spPr>
          <a:xfrm>
            <a:off x="3819170" y="2812819"/>
            <a:ext cx="372814" cy="499654"/>
          </a:xfrm>
          <a:custGeom>
            <a:avLst/>
            <a:gdLst>
              <a:gd name="connsiteX0" fmla="*/ 497085 w 497085"/>
              <a:gd name="connsiteY0" fmla="*/ 0 h 666205"/>
              <a:gd name="connsiteX1" fmla="*/ 79074 w 497085"/>
              <a:gd name="connsiteY1" fmla="*/ 209005 h 666205"/>
              <a:gd name="connsiteX2" fmla="*/ 697 w 497085"/>
              <a:gd name="connsiteY2" fmla="*/ 666205 h 66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85" h="666205">
                <a:moveTo>
                  <a:pt x="497085" y="0"/>
                </a:moveTo>
                <a:cubicBezTo>
                  <a:pt x="329445" y="48985"/>
                  <a:pt x="161805" y="97971"/>
                  <a:pt x="79074" y="209005"/>
                </a:cubicBezTo>
                <a:cubicBezTo>
                  <a:pt x="-3657" y="320039"/>
                  <a:pt x="-1480" y="493122"/>
                  <a:pt x="697" y="666205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Freeform 65"/>
          <p:cNvSpPr/>
          <p:nvPr/>
        </p:nvSpPr>
        <p:spPr>
          <a:xfrm>
            <a:off x="3868678" y="2644635"/>
            <a:ext cx="254726" cy="89819"/>
          </a:xfrm>
          <a:custGeom>
            <a:avLst/>
            <a:gdLst>
              <a:gd name="connsiteX0" fmla="*/ 339634 w 339634"/>
              <a:gd name="connsiteY0" fmla="*/ 0 h 119758"/>
              <a:gd name="connsiteX1" fmla="*/ 169817 w 339634"/>
              <a:gd name="connsiteY1" fmla="*/ 117566 h 119758"/>
              <a:gd name="connsiteX2" fmla="*/ 0 w 339634"/>
              <a:gd name="connsiteY2" fmla="*/ 65314 h 11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634" h="119758">
                <a:moveTo>
                  <a:pt x="339634" y="0"/>
                </a:moveTo>
                <a:cubicBezTo>
                  <a:pt x="283028" y="53340"/>
                  <a:pt x="226423" y="106680"/>
                  <a:pt x="169817" y="117566"/>
                </a:cubicBezTo>
                <a:cubicBezTo>
                  <a:pt x="113211" y="128452"/>
                  <a:pt x="56605" y="96883"/>
                  <a:pt x="0" y="65314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199619" y="2206132"/>
            <a:ext cx="621912" cy="826592"/>
          </a:xfrm>
          <a:prstGeom prst="rect">
            <a:avLst/>
          </a:prstGeom>
        </p:spPr>
      </p:pic>
      <p:sp>
        <p:nvSpPr>
          <p:cNvPr id="69" name="Freeform 68"/>
          <p:cNvSpPr/>
          <p:nvPr/>
        </p:nvSpPr>
        <p:spPr>
          <a:xfrm>
            <a:off x="7944423" y="2146612"/>
            <a:ext cx="411480" cy="264524"/>
          </a:xfrm>
          <a:custGeom>
            <a:avLst/>
            <a:gdLst>
              <a:gd name="connsiteX0" fmla="*/ 0 w 548640"/>
              <a:gd name="connsiteY0" fmla="*/ 352698 h 352698"/>
              <a:gd name="connsiteX1" fmla="*/ 418011 w 548640"/>
              <a:gd name="connsiteY1" fmla="*/ 287383 h 352698"/>
              <a:gd name="connsiteX2" fmla="*/ 548640 w 548640"/>
              <a:gd name="connsiteY2" fmla="*/ 0 h 35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640" h="352698">
                <a:moveTo>
                  <a:pt x="0" y="352698"/>
                </a:moveTo>
                <a:cubicBezTo>
                  <a:pt x="163285" y="349432"/>
                  <a:pt x="326571" y="346166"/>
                  <a:pt x="418011" y="287383"/>
                </a:cubicBezTo>
                <a:cubicBezTo>
                  <a:pt x="509451" y="228600"/>
                  <a:pt x="529045" y="114300"/>
                  <a:pt x="548640" y="0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0" name="Freeform 69"/>
          <p:cNvSpPr/>
          <p:nvPr/>
        </p:nvSpPr>
        <p:spPr>
          <a:xfrm>
            <a:off x="8013003" y="2616876"/>
            <a:ext cx="293914" cy="179682"/>
          </a:xfrm>
          <a:custGeom>
            <a:avLst/>
            <a:gdLst>
              <a:gd name="connsiteX0" fmla="*/ 0 w 391885"/>
              <a:gd name="connsiteY0" fmla="*/ 0 h 239576"/>
              <a:gd name="connsiteX1" fmla="*/ 235131 w 391885"/>
              <a:gd name="connsiteY1" fmla="*/ 222068 h 239576"/>
              <a:gd name="connsiteX2" fmla="*/ 391885 w 391885"/>
              <a:gd name="connsiteY2" fmla="*/ 209005 h 23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885" h="239576">
                <a:moveTo>
                  <a:pt x="0" y="0"/>
                </a:moveTo>
                <a:cubicBezTo>
                  <a:pt x="84908" y="93617"/>
                  <a:pt x="169817" y="187234"/>
                  <a:pt x="235131" y="222068"/>
                </a:cubicBezTo>
                <a:cubicBezTo>
                  <a:pt x="300445" y="256902"/>
                  <a:pt x="346165" y="232953"/>
                  <a:pt x="391885" y="209005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1" name="Freeform 70"/>
          <p:cNvSpPr/>
          <p:nvPr/>
        </p:nvSpPr>
        <p:spPr>
          <a:xfrm>
            <a:off x="7934627" y="2803021"/>
            <a:ext cx="434845" cy="529046"/>
          </a:xfrm>
          <a:custGeom>
            <a:avLst/>
            <a:gdLst>
              <a:gd name="connsiteX0" fmla="*/ 0 w 579793"/>
              <a:gd name="connsiteY0" fmla="*/ 0 h 705394"/>
              <a:gd name="connsiteX1" fmla="*/ 496388 w 579793"/>
              <a:gd name="connsiteY1" fmla="*/ 391886 h 705394"/>
              <a:gd name="connsiteX2" fmla="*/ 574766 w 579793"/>
              <a:gd name="connsiteY2" fmla="*/ 705394 h 70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793" h="705394">
                <a:moveTo>
                  <a:pt x="0" y="0"/>
                </a:moveTo>
                <a:cubicBezTo>
                  <a:pt x="200297" y="137160"/>
                  <a:pt x="400594" y="274320"/>
                  <a:pt x="496388" y="391886"/>
                </a:cubicBezTo>
                <a:cubicBezTo>
                  <a:pt x="592182" y="509452"/>
                  <a:pt x="583474" y="607423"/>
                  <a:pt x="574766" y="705394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329939" y="2199395"/>
            <a:ext cx="621912" cy="82659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778888" y="3505200"/>
            <a:ext cx="621912" cy="82659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3080" y="2448303"/>
            <a:ext cx="361493" cy="366731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4871" y="3892435"/>
            <a:ext cx="335297" cy="29862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1236" y="2459090"/>
            <a:ext cx="309102" cy="29338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7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3139" y="1861822"/>
            <a:ext cx="279760" cy="27976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0780" y="2573312"/>
            <a:ext cx="319105" cy="33339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631" y="3298294"/>
            <a:ext cx="371250" cy="37125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0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702" y="1867059"/>
            <a:ext cx="326702" cy="29914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634" y="2542105"/>
            <a:ext cx="359370" cy="35937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152" y="3285942"/>
            <a:ext cx="375852" cy="37585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367" y="5095738"/>
            <a:ext cx="296072" cy="29607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0807" y="5057076"/>
            <a:ext cx="342446" cy="330638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984" y="5095738"/>
            <a:ext cx="338509" cy="287340"/>
          </a:xfrm>
          <a:prstGeom prst="rect">
            <a:avLst/>
          </a:prstGeom>
        </p:spPr>
      </p:pic>
      <p:cxnSp>
        <p:nvCxnSpPr>
          <p:cNvPr id="3" name="Elbow Connector 2"/>
          <p:cNvCxnSpPr>
            <a:endCxn id="54" idx="0"/>
          </p:cNvCxnSpPr>
          <p:nvPr/>
        </p:nvCxnSpPr>
        <p:spPr>
          <a:xfrm rot="10800000" flipV="1">
            <a:off x="2872354" y="4114802"/>
            <a:ext cx="2896595" cy="800100"/>
          </a:xfrm>
          <a:prstGeom prst="bentConnector2">
            <a:avLst/>
          </a:prstGeom>
          <a:ln w="127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/>
          <p:nvPr/>
        </p:nvCxnSpPr>
        <p:spPr>
          <a:xfrm rot="10800000" flipH="1" flipV="1">
            <a:off x="6339340" y="4114802"/>
            <a:ext cx="2896595" cy="800100"/>
          </a:xfrm>
          <a:prstGeom prst="bentConnector2">
            <a:avLst/>
          </a:prstGeom>
          <a:ln w="127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104927" y="4323694"/>
            <a:ext cx="7592" cy="613843"/>
          </a:xfrm>
          <a:prstGeom prst="straightConnector1">
            <a:avLst/>
          </a:prstGeom>
          <a:ln w="127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335517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6197936" y="2551689"/>
            <a:ext cx="2293695" cy="113130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197936" y="1975223"/>
            <a:ext cx="2293695" cy="855163"/>
          </a:xfrm>
          <a:prstGeom prst="rect">
            <a:avLst/>
          </a:prstGeom>
          <a:solidFill>
            <a:srgbClr val="F37021"/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sz="2100" dirty="0" err="1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656550" y="2551689"/>
            <a:ext cx="2293695" cy="113130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656550" y="1975223"/>
            <a:ext cx="2293695" cy="855163"/>
          </a:xfrm>
          <a:prstGeom prst="rect">
            <a:avLst/>
          </a:prstGeom>
          <a:solidFill>
            <a:srgbClr val="F37021"/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sz="2100" dirty="0" err="1">
              <a:solidFill>
                <a:prstClr val="white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656550" y="4936824"/>
            <a:ext cx="2293695" cy="10154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656550" y="4140719"/>
            <a:ext cx="2297743" cy="796199"/>
          </a:xfrm>
          <a:prstGeom prst="rect">
            <a:avLst/>
          </a:prstGeom>
          <a:solidFill>
            <a:srgbClr val="F37021"/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sz="2100" dirty="0" err="1">
              <a:solidFill>
                <a:prstClr val="white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197936" y="4936824"/>
            <a:ext cx="2293695" cy="10154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197936" y="4140719"/>
            <a:ext cx="2297743" cy="796199"/>
          </a:xfrm>
          <a:prstGeom prst="rect">
            <a:avLst/>
          </a:prstGeom>
          <a:solidFill>
            <a:srgbClr val="F37021"/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sz="2100" dirty="0" err="1">
              <a:solidFill>
                <a:prstClr val="white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780119" y="2551689"/>
            <a:ext cx="2293695" cy="113130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780119" y="1975223"/>
            <a:ext cx="2293695" cy="855163"/>
          </a:xfrm>
          <a:prstGeom prst="rect">
            <a:avLst/>
          </a:prstGeom>
          <a:solidFill>
            <a:srgbClr val="F37021"/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sz="2100" dirty="0" err="1">
              <a:solidFill>
                <a:prstClr val="white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780119" y="4936824"/>
            <a:ext cx="2293695" cy="10154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8780119" y="4140719"/>
            <a:ext cx="2297743" cy="796199"/>
          </a:xfrm>
          <a:prstGeom prst="rect">
            <a:avLst/>
          </a:prstGeom>
          <a:solidFill>
            <a:srgbClr val="F37021"/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sz="2100" dirty="0" err="1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kern="0" dirty="0" err="1">
                <a:solidFill>
                  <a:schemeClr val="bg2">
                    <a:lumMod val="25000"/>
                  </a:schemeClr>
                </a:solidFill>
              </a:rPr>
              <a:t>VirtusaPolaris’s</a:t>
            </a:r>
            <a:r>
              <a:rPr lang="en-US" b="1" kern="0" dirty="0">
                <a:solidFill>
                  <a:schemeClr val="bg2">
                    <a:lumMod val="25000"/>
                  </a:schemeClr>
                </a:solidFill>
              </a:rPr>
              <a:t> end-to-end Customer Experience Management offerings support today’s CXOs to drive digital transformation and business growth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Customer Experience Capabilities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98517" y="2551689"/>
            <a:ext cx="2293695" cy="113130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98517" y="1975223"/>
            <a:ext cx="2293695" cy="855163"/>
          </a:xfrm>
          <a:prstGeom prst="rect">
            <a:avLst/>
          </a:prstGeom>
          <a:solidFill>
            <a:srgbClr val="F37021"/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sz="2100" dirty="0" err="1">
              <a:solidFill>
                <a:prstClr val="white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456996" y="3077844"/>
            <a:ext cx="16191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8">
              <a:buClr>
                <a:srgbClr val="F37021"/>
              </a:buClr>
            </a:pPr>
            <a: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(Benchmarking, TCO/ROI)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449503" y="2244780"/>
            <a:ext cx="161910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8"/>
            <a:r>
              <a:rPr lang="en-US" sz="1600" b="1" dirty="0">
                <a:solidFill>
                  <a:schemeClr val="bg1"/>
                </a:solidFill>
              </a:rPr>
              <a:t>Web Strategy &amp; Transformation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30945" y="3083669"/>
            <a:ext cx="16191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8">
              <a:buClr>
                <a:srgbClr val="F37021"/>
              </a:buClr>
            </a:pPr>
            <a: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(User Research, User Journeys, Usability)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58539" y="2244780"/>
            <a:ext cx="161910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8"/>
            <a:r>
              <a:rPr lang="en-US" sz="1600" b="1" dirty="0">
                <a:solidFill>
                  <a:schemeClr val="bg1"/>
                </a:solidFill>
              </a:rPr>
              <a:t>UX and Visual Design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421932" y="3085046"/>
            <a:ext cx="17324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8">
              <a:buClr>
                <a:srgbClr val="F37021"/>
              </a:buClr>
            </a:pPr>
            <a:r>
              <a:rPr lang="fr-FR" sz="1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(Mobile Apps, Mobile Payements, </a:t>
            </a:r>
            <a:r>
              <a:rPr lang="fr-FR" sz="12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Analytics</a:t>
            </a:r>
            <a:r>
              <a:rPr lang="fr-FR" sz="1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etc.)</a:t>
            </a: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535231" y="2244780"/>
            <a:ext cx="16191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8"/>
            <a:r>
              <a:rPr lang="en-US" sz="1600" b="1" dirty="0">
                <a:solidFill>
                  <a:schemeClr val="bg1"/>
                </a:solidFill>
              </a:rPr>
              <a:t>Mobile Web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904782" y="3005019"/>
            <a:ext cx="204436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8">
              <a:buClr>
                <a:srgbClr val="F37021"/>
              </a:buClr>
            </a:pPr>
            <a: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(A/B  &amp; MVT Testing,  Targeting, Audience Management, Analytics, Personalization)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904782" y="2244780"/>
            <a:ext cx="204436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8"/>
            <a:r>
              <a:rPr lang="en-US" sz="1600" b="1" dirty="0">
                <a:solidFill>
                  <a:schemeClr val="bg1"/>
                </a:solidFill>
              </a:rPr>
              <a:t>Digital Marketing &amp; Loyalty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098517" y="4936824"/>
            <a:ext cx="2293695" cy="10154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98517" y="4140719"/>
            <a:ext cx="2297743" cy="796199"/>
          </a:xfrm>
          <a:prstGeom prst="rect">
            <a:avLst/>
          </a:prstGeom>
          <a:solidFill>
            <a:srgbClr val="F37021"/>
          </a:solidFill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sz="2100" dirty="0" err="1">
              <a:solidFill>
                <a:prstClr val="white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449503" y="5163436"/>
            <a:ext cx="161910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8">
              <a:buClr>
                <a:srgbClr val="F37021"/>
              </a:buClr>
            </a:pPr>
            <a: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(Next Best Action)</a:t>
            </a:r>
            <a:b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(Advance personalization &amp; Recommendations)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422027" y="4349455"/>
            <a:ext cx="161910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8"/>
            <a:r>
              <a:rPr lang="en-US" sz="1600" b="1" dirty="0">
                <a:solidFill>
                  <a:schemeClr val="bg1"/>
                </a:solidFill>
              </a:rPr>
              <a:t>Predictive Analytics and NBA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896341" y="5164556"/>
            <a:ext cx="161910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8">
              <a:buClr>
                <a:srgbClr val="F37021"/>
              </a:buClr>
            </a:pPr>
            <a: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(Ratings, Reviews, Comments, Communities)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056718" y="4421334"/>
            <a:ext cx="161910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8"/>
            <a:r>
              <a:rPr lang="en-US" sz="1600" b="1" dirty="0">
                <a:solidFill>
                  <a:schemeClr val="bg1"/>
                </a:solidFill>
              </a:rPr>
              <a:t>Social and Gamification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452058" y="5157331"/>
            <a:ext cx="17127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8">
              <a:buClr>
                <a:srgbClr val="F37021"/>
              </a:buClr>
            </a:pPr>
            <a: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(Online Shopping, Ordering, Payment Gateways, Fulfillment)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206254" y="4490814"/>
            <a:ext cx="217964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8"/>
            <a:r>
              <a:rPr lang="en-US" sz="1600" b="1" dirty="0">
                <a:solidFill>
                  <a:schemeClr val="bg1"/>
                </a:solidFill>
              </a:rPr>
              <a:t>Ecommerce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9163614" y="5158451"/>
            <a:ext cx="16191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8">
              <a:buClr>
                <a:srgbClr val="F37021"/>
              </a:buClr>
            </a:pPr>
            <a: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(Portals, Content Management, etc.)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141697" y="4420149"/>
            <a:ext cx="161910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8"/>
            <a:r>
              <a:rPr lang="en-US" sz="1600" b="1" dirty="0">
                <a:solidFill>
                  <a:schemeClr val="bg1"/>
                </a:solidFill>
              </a:rPr>
              <a:t>Omni Channel &amp; WEM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935869" y="1613098"/>
            <a:ext cx="587568" cy="558189"/>
            <a:chOff x="1728607" y="1613098"/>
            <a:chExt cx="587568" cy="558189"/>
          </a:xfrm>
        </p:grpSpPr>
        <p:sp>
          <p:nvSpPr>
            <p:cNvPr id="52" name="Oval 51"/>
            <p:cNvSpPr/>
            <p:nvPr/>
          </p:nvSpPr>
          <p:spPr>
            <a:xfrm>
              <a:off x="1728607" y="1613098"/>
              <a:ext cx="587568" cy="55818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37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US" dirty="0" err="1">
                <a:solidFill>
                  <a:prstClr val="white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8751" y="1784491"/>
              <a:ext cx="297527" cy="233771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4568091" y="1603944"/>
            <a:ext cx="587568" cy="558189"/>
            <a:chOff x="4278702" y="1603944"/>
            <a:chExt cx="587568" cy="558189"/>
          </a:xfrm>
        </p:grpSpPr>
        <p:sp>
          <p:nvSpPr>
            <p:cNvPr id="60" name="Oval 59"/>
            <p:cNvSpPr/>
            <p:nvPr/>
          </p:nvSpPr>
          <p:spPr>
            <a:xfrm>
              <a:off x="4278702" y="1603944"/>
              <a:ext cx="587568" cy="55818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37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US" dirty="0" err="1">
                <a:solidFill>
                  <a:prstClr val="white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2813" y="1726187"/>
              <a:ext cx="281018" cy="265186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507385" y="3820764"/>
            <a:ext cx="587568" cy="558189"/>
            <a:chOff x="4279888" y="3820764"/>
            <a:chExt cx="587568" cy="558189"/>
          </a:xfrm>
        </p:grpSpPr>
        <p:sp>
          <p:nvSpPr>
            <p:cNvPr id="80" name="Oval 79"/>
            <p:cNvSpPr/>
            <p:nvPr/>
          </p:nvSpPr>
          <p:spPr>
            <a:xfrm>
              <a:off x="4279888" y="3820764"/>
              <a:ext cx="587568" cy="55818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37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US" dirty="0" err="1">
                <a:solidFill>
                  <a:prstClr val="white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5279" y="3988151"/>
              <a:ext cx="241909" cy="29195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7010281" y="1608281"/>
            <a:ext cx="571593" cy="558189"/>
            <a:chOff x="6301003" y="1608281"/>
            <a:chExt cx="571593" cy="558189"/>
          </a:xfrm>
        </p:grpSpPr>
        <p:sp>
          <p:nvSpPr>
            <p:cNvPr id="65" name="Oval 64"/>
            <p:cNvSpPr/>
            <p:nvPr/>
          </p:nvSpPr>
          <p:spPr>
            <a:xfrm>
              <a:off x="6301003" y="1608281"/>
              <a:ext cx="571593" cy="55818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37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US" dirty="0" err="1">
                <a:solidFill>
                  <a:prstClr val="white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98207" y="1770624"/>
              <a:ext cx="172629" cy="29857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9626528" y="1603944"/>
            <a:ext cx="587568" cy="586800"/>
            <a:chOff x="9818847" y="1603944"/>
            <a:chExt cx="587568" cy="586800"/>
          </a:xfrm>
        </p:grpSpPr>
        <p:sp>
          <p:nvSpPr>
            <p:cNvPr id="70" name="Oval 69"/>
            <p:cNvSpPr/>
            <p:nvPr/>
          </p:nvSpPr>
          <p:spPr>
            <a:xfrm>
              <a:off x="9818847" y="1603944"/>
              <a:ext cx="587568" cy="5868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37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US" dirty="0" err="1">
                <a:solidFill>
                  <a:prstClr val="white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8697" y="1791781"/>
              <a:ext cx="259551" cy="25955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951580" y="3826040"/>
            <a:ext cx="587568" cy="558189"/>
            <a:chOff x="1625414" y="3826040"/>
            <a:chExt cx="587568" cy="558189"/>
          </a:xfrm>
        </p:grpSpPr>
        <p:sp>
          <p:nvSpPr>
            <p:cNvPr id="75" name="Oval 74"/>
            <p:cNvSpPr/>
            <p:nvPr/>
          </p:nvSpPr>
          <p:spPr>
            <a:xfrm>
              <a:off x="1625414" y="3826040"/>
              <a:ext cx="587568" cy="55818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37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US" dirty="0" err="1">
                <a:solidFill>
                  <a:prstClr val="white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03112" y="3996007"/>
              <a:ext cx="237150" cy="23715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7038353" y="3817810"/>
            <a:ext cx="587568" cy="558189"/>
            <a:chOff x="6670836" y="3817810"/>
            <a:chExt cx="587568" cy="558189"/>
          </a:xfrm>
        </p:grpSpPr>
        <p:sp>
          <p:nvSpPr>
            <p:cNvPr id="85" name="Oval 84"/>
            <p:cNvSpPr/>
            <p:nvPr/>
          </p:nvSpPr>
          <p:spPr>
            <a:xfrm>
              <a:off x="6670836" y="3817810"/>
              <a:ext cx="587568" cy="55818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37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US" dirty="0" err="1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7921" y="3991329"/>
              <a:ext cx="275966" cy="27283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9657465" y="3818052"/>
            <a:ext cx="587568" cy="558189"/>
            <a:chOff x="10025891" y="3818052"/>
            <a:chExt cx="587568" cy="558189"/>
          </a:xfrm>
        </p:grpSpPr>
        <p:sp>
          <p:nvSpPr>
            <p:cNvPr id="90" name="Oval 89"/>
            <p:cNvSpPr/>
            <p:nvPr/>
          </p:nvSpPr>
          <p:spPr>
            <a:xfrm>
              <a:off x="10025891" y="3818052"/>
              <a:ext cx="587568" cy="55818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37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en-US" dirty="0" err="1">
                <a:solidFill>
                  <a:prstClr val="white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8719" y="3978873"/>
              <a:ext cx="320679" cy="305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308794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Digital practice</a:t>
            </a:r>
          </a:p>
        </p:txBody>
      </p:sp>
      <p:pic>
        <p:nvPicPr>
          <p:cNvPr id="31" name="Picture 1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6477" y="2729132"/>
            <a:ext cx="1196144" cy="45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6" descr="http://t0.gstatic.com/images?q=tbn:ANd9GcTqR6nJ4qVKjthWf2oeribT1dDkFehDivMaVGuvdiVpMPO1tL7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5327" y="1466624"/>
            <a:ext cx="1231127" cy="6286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s://encrypted-tbn1.gstatic.com/images?q=tbn:ANd9GcRF_pA_dpWqpKJ-id5a7jQ7kpY0uLK_hMgGqpwpo5rOGR_JXaTtRvJRyck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09432" y="4145556"/>
            <a:ext cx="1549500" cy="3651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9527" y="2800672"/>
            <a:ext cx="1088472" cy="41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4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1649" y="4106255"/>
            <a:ext cx="1245800" cy="443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684" y="2695931"/>
            <a:ext cx="1048411" cy="50711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8415" y="4142439"/>
            <a:ext cx="1177845" cy="36880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4781" y="5278686"/>
            <a:ext cx="445111" cy="70460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400" y="1532816"/>
            <a:ext cx="570213" cy="67698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9400" y="1704901"/>
            <a:ext cx="1346585" cy="26301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687" y="5425916"/>
            <a:ext cx="1350991" cy="45577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506" y="5278686"/>
            <a:ext cx="1096371" cy="750228"/>
          </a:xfrm>
          <a:prstGeom prst="rect">
            <a:avLst/>
          </a:prstGeom>
        </p:spPr>
      </p:pic>
      <p:sp>
        <p:nvSpPr>
          <p:cNvPr id="43" name="Title 1"/>
          <p:cNvSpPr txBox="1">
            <a:spLocks/>
          </p:cNvSpPr>
          <p:nvPr/>
        </p:nvSpPr>
        <p:spPr>
          <a:xfrm>
            <a:off x="1905001" y="533400"/>
            <a:ext cx="8229600" cy="304800"/>
          </a:xfrm>
          <a:prstGeom prst="rect">
            <a:avLst/>
          </a:prstGeom>
        </p:spPr>
        <p:txBody>
          <a:bodyPr vert="horz" lIns="91440" tIns="0" rIns="9144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none" spc="0" baseline="0">
                <a:solidFill>
                  <a:srgbClr val="0000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VirtusaPolaris Digital Ecosystem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981200" y="990600"/>
            <a:ext cx="81534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2362201" y="1345056"/>
            <a:ext cx="7530599" cy="4979545"/>
            <a:chOff x="2209800" y="1295400"/>
            <a:chExt cx="7543800" cy="4979545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4686299" y="1295400"/>
              <a:ext cx="0" cy="496787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209800" y="2297668"/>
              <a:ext cx="75438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391400" y="1307068"/>
              <a:ext cx="0" cy="496787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2209800" y="3516868"/>
              <a:ext cx="75438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09800" y="4964668"/>
              <a:ext cx="75438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94948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486370"/>
            <a:ext cx="11277600" cy="4681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Calibri bold" panose="020F0702030404030204" pitchFamily="34" charset="0"/>
              </a:rPr>
              <a:t>Adobe Partnership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Calibri bold" panose="020F07020304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12192000" cy="4572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524000"/>
            <a:ext cx="12192000" cy="228600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581328"/>
      </p:ext>
    </p:extLst>
  </p:cSld>
  <p:clrMapOvr>
    <a:masterClrMapping/>
  </p:clrMapOvr>
  <p:transition spd="slow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PGQUALITY" val="95"/>
  <p:tag name="BASENAME" val=""/>
  <p:tag name="SAVETOFOLDER" val="C:\Users\Dan\Desktop\poop\"/>
  <p:tag name="IMAGEWIDTH" val="960"/>
  <p:tag name="IMAGEHEIGHT" val="720"/>
  <p:tag name="EXPORTRANGE" val="EntirePresentation"/>
  <p:tag name="SIZEBY" val="DPI"/>
  <p:tag name="OUTPUTDPI" val="96"/>
  <p:tag name="EXPORTAS" val="JPG"/>
  <p:tag name="NUMBERFORMAT" val="0000"/>
</p:tagLst>
</file>

<file path=ppt/theme/theme1.xml><?xml version="1.0" encoding="utf-8"?>
<a:theme xmlns:a="http://schemas.openxmlformats.org/drawingml/2006/main" name="virtusa master">
  <a:themeElements>
    <a:clrScheme name="Virtusa 1">
      <a:dk1>
        <a:srgbClr val="2D2D2A"/>
      </a:dk1>
      <a:lt1>
        <a:sysClr val="window" lastClr="FFFFFF"/>
      </a:lt1>
      <a:dk2>
        <a:srgbClr val="696969"/>
      </a:dk2>
      <a:lt2>
        <a:srgbClr val="D1D1D1"/>
      </a:lt2>
      <a:accent1>
        <a:srgbClr val="E7B800"/>
      </a:accent1>
      <a:accent2>
        <a:srgbClr val="C3D7A4"/>
      </a:accent2>
      <a:accent3>
        <a:srgbClr val="1F3C92"/>
      </a:accent3>
      <a:accent4>
        <a:srgbClr val="ADCDEC"/>
      </a:accent4>
      <a:accent5>
        <a:srgbClr val="FF0000"/>
      </a:accent5>
      <a:accent6>
        <a:srgbClr val="F37021"/>
      </a:accent6>
      <a:hlink>
        <a:srgbClr val="64645D"/>
      </a:hlink>
      <a:folHlink>
        <a:srgbClr val="6464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100" dirty="0" err="1" smtClean="0">
            <a:solidFill>
              <a:schemeClr val="tx2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9402FB19-073B-4B1C-8F9D-E5A14D96403A}" vid="{2C5A9F1D-3154-4459-AEBF-A9F6400D7F3A}"/>
    </a:ext>
  </a:extLst>
</a:theme>
</file>

<file path=ppt/theme/theme2.xml><?xml version="1.0" encoding="utf-8"?>
<a:theme xmlns:a="http://schemas.openxmlformats.org/drawingml/2006/main" name="virtusa title master">
  <a:themeElements>
    <a:clrScheme name="Virtusa Color Theme">
      <a:dk1>
        <a:srgbClr val="2D2D2A"/>
      </a:dk1>
      <a:lt1>
        <a:sysClr val="window" lastClr="FFFFFF"/>
      </a:lt1>
      <a:dk2>
        <a:srgbClr val="696969"/>
      </a:dk2>
      <a:lt2>
        <a:srgbClr val="D1D1D1"/>
      </a:lt2>
      <a:accent1>
        <a:srgbClr val="8DC63F"/>
      </a:accent1>
      <a:accent2>
        <a:srgbClr val="C3D7A4"/>
      </a:accent2>
      <a:accent3>
        <a:srgbClr val="1F3C92"/>
      </a:accent3>
      <a:accent4>
        <a:srgbClr val="ADCDEC"/>
      </a:accent4>
      <a:accent5>
        <a:srgbClr val="F15A22"/>
      </a:accent5>
      <a:accent6>
        <a:srgbClr val="F37021"/>
      </a:accent6>
      <a:hlink>
        <a:srgbClr val="64645D"/>
      </a:hlink>
      <a:folHlink>
        <a:srgbClr val="64645D"/>
      </a:folHlink>
    </a:clrScheme>
    <a:fontScheme name="Duarte_SlideDoc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100" dirty="0" err="1" smtClean="0">
            <a:solidFill>
              <a:schemeClr val="tx2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9402FB19-073B-4B1C-8F9D-E5A14D96403A}" vid="{EAA9EDD4-E557-4694-98BF-A6C45D65A3B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75CE9E57E52F458DB1C7BF0FCA4710" ma:contentTypeVersion="0" ma:contentTypeDescription="Create a new document." ma:contentTypeScope="" ma:versionID="02e2fddc9a1107cc1c6ca0ce42e1d12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8DD5CB-44AA-4F45-8238-169146D25C19}">
  <ds:schemaRefs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39E457E-FD97-4C22-95F4-337C73BD1C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FD3050-20CA-4D06-80DC-CCAEFFA800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VirtusaPolaris CorporatePowerPointTemplate2016</Template>
  <TotalTime>7552</TotalTime>
  <Words>2684</Words>
  <Application>Microsoft Office PowerPoint</Application>
  <PresentationFormat>Widescreen</PresentationFormat>
  <Paragraphs>736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Microsoft YaHei UI</vt:lpstr>
      <vt:lpstr>Arial</vt:lpstr>
      <vt:lpstr>Avenir Book</vt:lpstr>
      <vt:lpstr>Avenir Light</vt:lpstr>
      <vt:lpstr>Calibri</vt:lpstr>
      <vt:lpstr>Calibri bold</vt:lpstr>
      <vt:lpstr>Courier New</vt:lpstr>
      <vt:lpstr>Georgia</vt:lpstr>
      <vt:lpstr>Helvetica Light</vt:lpstr>
      <vt:lpstr>Trebuchet MS</vt:lpstr>
      <vt:lpstr>Tw Cen MT</vt:lpstr>
      <vt:lpstr>Vodafone Rg</vt:lpstr>
      <vt:lpstr>Wingdings</vt:lpstr>
      <vt:lpstr>virtusa master</vt:lpstr>
      <vt:lpstr>virtusa title master</vt:lpstr>
      <vt:lpstr>PowerPoint Presentation</vt:lpstr>
      <vt:lpstr>Agenda</vt:lpstr>
      <vt:lpstr>PowerPoint Presentation</vt:lpstr>
      <vt:lpstr>VirtusaPolaris helps clients implement strategies for innovative, enterprise-wide digital transformation</vt:lpstr>
      <vt:lpstr>Digital Transformation Services</vt:lpstr>
      <vt:lpstr>We categorize digital transformation programs into 3 key areas</vt:lpstr>
      <vt:lpstr>VirtusaPolaris’s end-to-end Customer Experience Management offerings support today’s CXOs to drive digital transformation and business growth</vt:lpstr>
      <vt:lpstr>PowerPoint Presentation</vt:lpstr>
      <vt:lpstr>PowerPoint Presentation</vt:lpstr>
      <vt:lpstr>PowerPoint Presentation</vt:lpstr>
      <vt:lpstr>AEM Launchpad</vt:lpstr>
      <vt:lpstr>PowerPoint Presentation</vt:lpstr>
      <vt:lpstr>PowerPoint Presentation</vt:lpstr>
      <vt:lpstr>PowerPoint Presentation</vt:lpstr>
      <vt:lpstr>Business benefits delivered </vt:lpstr>
      <vt:lpstr>PowerPoint Presentation</vt:lpstr>
      <vt:lpstr>Key components of the solution</vt:lpstr>
      <vt:lpstr>Key components</vt:lpstr>
      <vt:lpstr>PowerPoint Presentation</vt:lpstr>
      <vt:lpstr>Adobe Target for Accelerated Conversions &amp; Sales</vt:lpstr>
      <vt:lpstr>Adobe Audience Manager for Audience Data Management</vt:lpstr>
      <vt:lpstr>Adobe Analytics for Actionable Insights</vt:lpstr>
      <vt:lpstr>Adobe Campaign for personalized cross-channel campaigns</vt:lpstr>
      <vt:lpstr>Adobe Experience Manager for Easy Content Management</vt:lpstr>
      <vt:lpstr>PowerPoint Presentation</vt:lpstr>
      <vt:lpstr>Virtusa helped increase revenue through website transformation strategies by increasing customer traffic &amp; enriching Omni Channel experience to large US bank</vt:lpstr>
      <vt:lpstr>PowerPoint Presentation</vt:lpstr>
      <vt:lpstr>At Large Telecom Customer, Virtusa helped develop the next generation Omni-channel commerce platform hosted on AWS</vt:lpstr>
      <vt:lpstr>At Large Telecom Customer, Virtusa helped develop the next generation Omni-channel commerce platform hosted on AWS</vt:lpstr>
      <vt:lpstr>At Vodafone, Virtusa helped rationalize their technology, develop a unified customer experience and implement automation for their OnePortal initiative </vt:lpstr>
      <vt:lpstr>Vodafone one portal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VirtusaPolaris Template</dc:title>
  <dc:subject/>
  <dc:creator>Julian Navaratnam</dc:creator>
  <cp:keywords/>
  <dc:description/>
  <cp:lastModifiedBy>Srinivas Gopinath Parimi</cp:lastModifiedBy>
  <cp:revision>326</cp:revision>
  <cp:lastPrinted>2014-05-15T09:00:30Z</cp:lastPrinted>
  <dcterms:created xsi:type="dcterms:W3CDTF">2016-05-11T03:46:20Z</dcterms:created>
  <dcterms:modified xsi:type="dcterms:W3CDTF">2016-12-20T14:44:52Z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0x0101003575CE9E57E52F458DB1C7BF0FCA4710</vt:lpwstr>
  </property>
</Properties>
</file>